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4" r:id="rId1"/>
  </p:sldMasterIdLst>
  <p:notesMasterIdLst>
    <p:notesMasterId r:id="rId24"/>
  </p:notesMasterIdLst>
  <p:handoutMasterIdLst>
    <p:handoutMasterId r:id="rId25"/>
  </p:handoutMasterIdLst>
  <p:sldIdLst>
    <p:sldId id="420" r:id="rId2"/>
    <p:sldId id="424" r:id="rId3"/>
    <p:sldId id="426" r:id="rId4"/>
    <p:sldId id="427" r:id="rId5"/>
    <p:sldId id="429" r:id="rId6"/>
    <p:sldId id="428" r:id="rId7"/>
    <p:sldId id="439" r:id="rId8"/>
    <p:sldId id="430" r:id="rId9"/>
    <p:sldId id="432" r:id="rId10"/>
    <p:sldId id="433" r:id="rId11"/>
    <p:sldId id="434" r:id="rId12"/>
    <p:sldId id="435" r:id="rId13"/>
    <p:sldId id="436" r:id="rId14"/>
    <p:sldId id="437" r:id="rId15"/>
    <p:sldId id="438" r:id="rId16"/>
    <p:sldId id="431" r:id="rId17"/>
    <p:sldId id="440" r:id="rId18"/>
    <p:sldId id="444" r:id="rId19"/>
    <p:sldId id="441" r:id="rId20"/>
    <p:sldId id="442" r:id="rId21"/>
    <p:sldId id="425" r:id="rId22"/>
    <p:sldId id="297" r:id="rId23"/>
  </p:sldIdLst>
  <p:sldSz cx="12192000" cy="6858000"/>
  <p:notesSz cx="6858000" cy="9144000"/>
  <p:embeddedFontLst>
    <p:embeddedFont>
      <p:font typeface="BM JUA OTF" panose="020B0600000101010101" charset="-127"/>
      <p:regular r:id="rId26"/>
    </p:embeddedFont>
    <p:embeddedFont>
      <p:font typeface="Georgia" panose="02040502050405020303" pitchFamily="18" charset="0"/>
      <p:regular r:id="rId27"/>
      <p:bold r:id="rId28"/>
      <p:italic r:id="rId29"/>
      <p:boldItalic r:id="rId30"/>
    </p:embeddedFont>
    <p:embeddedFont>
      <p:font typeface="Helvetica" panose="020B0604020202020204" pitchFamily="34" charset="0"/>
      <p:regular r:id="rId31"/>
      <p:bold r:id="rId32"/>
      <p:italic r:id="rId33"/>
      <p:boldItalic r:id="rId34"/>
    </p:embeddedFont>
    <p:embeddedFont>
      <p:font typeface="Pretendard" panose="02000503000000020004" pitchFamily="50" charset="-127"/>
      <p:regular r:id="rId35"/>
      <p:bold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50" autoAdjust="0"/>
    <p:restoredTop sz="94316"/>
  </p:normalViewPr>
  <p:slideViewPr>
    <p:cSldViewPr snapToGrid="0">
      <p:cViewPr varScale="1">
        <p:scale>
          <a:sx n="150" d="100"/>
          <a:sy n="150" d="100"/>
        </p:scale>
        <p:origin x="1236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56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dirty="0">
                <a:effectLst/>
                <a:latin typeface="Helvetica" pitchFamily="2" charset="0"/>
              </a:rPr>
              <a:t>현재 연구되고 있는 고성능 인공지능 반도체에 대한 연구도 계속하여 진행되어야 하지만 각 용도에 맞는 효율적 설계 또한 중요한 부분이 될 것이다</a:t>
            </a:r>
            <a:r>
              <a:rPr lang="en-US" altLang="ko-KR" sz="800" dirty="0">
                <a:effectLst/>
                <a:latin typeface="Helvetica" pitchFamily="2" charset="0"/>
              </a:rPr>
              <a:t>. </a:t>
            </a:r>
            <a:r>
              <a:rPr lang="ko-KR" altLang="en-US" sz="800" dirty="0">
                <a:effectLst/>
                <a:latin typeface="Helvetica" pitchFamily="2" charset="0"/>
              </a:rPr>
              <a:t>인공지능 반도체의 효율성과 고속화를 위한 요소들은 반도체의 하드웨어 아키텍처와 알고리즘의 최적화 수준과 관련이 있다</a:t>
            </a:r>
            <a:r>
              <a:rPr lang="en-US" altLang="ko-KR" sz="800" dirty="0">
                <a:effectLst/>
                <a:latin typeface="Helvetica" pitchFamily="2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dirty="0">
                <a:effectLst/>
                <a:latin typeface="Helvetica" pitchFamily="2" charset="0"/>
              </a:rPr>
              <a:t>하드웨어와 소프트웨어 간의 최적화를 통해 전반적인 시스템 성능을 향상시키는 데 중점을 두는 향후 연구들이 수행되어야 할 것이다</a:t>
            </a:r>
            <a:r>
              <a:rPr lang="en-US" altLang="ko-KR" sz="800" dirty="0">
                <a:effectLst/>
                <a:latin typeface="Helvetica" pitchFamily="2" charset="0"/>
              </a:rPr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151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sz="1200" dirty="0">
                <a:effectLst/>
                <a:latin typeface="Helvetica" pitchFamily="2" charset="0"/>
              </a:rPr>
              <a:t>GPU</a:t>
            </a:r>
            <a:r>
              <a:rPr lang="ko-KR" altLang="en-US" sz="1200" dirty="0">
                <a:effectLst/>
                <a:latin typeface="Helvetica" pitchFamily="2" charset="0"/>
              </a:rPr>
              <a:t>는 복잡한 그래픽 계산을 처리하기 위해 설계되었지만</a:t>
            </a:r>
            <a:r>
              <a:rPr lang="en-US" altLang="ko-KR" sz="1200" dirty="0">
                <a:effectLst/>
                <a:latin typeface="Helvetica" pitchFamily="2" charset="0"/>
              </a:rPr>
              <a:t>, </a:t>
            </a:r>
            <a:r>
              <a:rPr lang="ko-KR" altLang="en-US" sz="1200" dirty="0">
                <a:effectLst/>
                <a:latin typeface="Helvetica" pitchFamily="2" charset="0"/>
              </a:rPr>
              <a:t>벡터 단위의 연산을 병렬적으로 수행할 수 있다는 특징으로 인해 대량의 데이터를 처리하는 </a:t>
            </a:r>
            <a:r>
              <a:rPr lang="ko-KR" altLang="en-US" sz="1200" dirty="0" err="1">
                <a:effectLst/>
                <a:latin typeface="Helvetica" pitchFamily="2" charset="0"/>
              </a:rPr>
              <a:t>딥러닝에도</a:t>
            </a:r>
            <a:r>
              <a:rPr lang="ko-KR" altLang="en-US" sz="1200" dirty="0">
                <a:effectLst/>
                <a:latin typeface="Helvetica" pitchFamily="2" charset="0"/>
              </a:rPr>
              <a:t> 유용하게 사용되어 오고 있다</a:t>
            </a:r>
            <a:r>
              <a:rPr lang="en-US" altLang="ko-KR" sz="1200" dirty="0">
                <a:effectLst/>
                <a:latin typeface="Helvetica" pitchFamily="2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sz="1200" dirty="0">
                <a:effectLst/>
                <a:latin typeface="Helvetica" pitchFamily="2" charset="0"/>
              </a:rPr>
              <a:t>NVIDIA</a:t>
            </a:r>
            <a:r>
              <a:rPr lang="ko-KR" altLang="en-US" sz="1200" dirty="0">
                <a:effectLst/>
                <a:latin typeface="Helvetica" pitchFamily="2" charset="0"/>
              </a:rPr>
              <a:t>에서 개발한 </a:t>
            </a:r>
            <a:r>
              <a:rPr lang="ko-KR" altLang="en-US" sz="1200" dirty="0" err="1">
                <a:effectLst/>
                <a:latin typeface="Helvetica" pitchFamily="2" charset="0"/>
              </a:rPr>
              <a:t>텐서</a:t>
            </a:r>
            <a:r>
              <a:rPr lang="ko-KR" altLang="en-US" sz="1200" dirty="0">
                <a:effectLst/>
                <a:latin typeface="Helvetica" pitchFamily="2" charset="0"/>
              </a:rPr>
              <a:t> 코어는 복잡한 행렬 연산을 빠르게 처리할 수 있도록 설계되었으며</a:t>
            </a:r>
            <a:r>
              <a:rPr lang="en-US" altLang="ko-KR" sz="1200" dirty="0">
                <a:effectLst/>
                <a:latin typeface="Helvetica" pitchFamily="2" charset="0"/>
              </a:rPr>
              <a:t>, </a:t>
            </a:r>
            <a:r>
              <a:rPr lang="ko-KR" altLang="en-US" sz="1200" dirty="0">
                <a:effectLst/>
                <a:latin typeface="Helvetica" pitchFamily="2" charset="0"/>
              </a:rPr>
              <a:t>딥러닝 모델의 학습과 추론 작업에 필수적인 행렬 곱 연산을 </a:t>
            </a:r>
            <a:r>
              <a:rPr lang="ko-KR" altLang="en-US" sz="1200" dirty="0" err="1">
                <a:effectLst/>
                <a:latin typeface="Helvetica" pitchFamily="2" charset="0"/>
              </a:rPr>
              <a:t>가속화힌다</a:t>
            </a:r>
            <a:r>
              <a:rPr lang="en-US" altLang="ko-KR" sz="1200" dirty="0">
                <a:effectLst/>
                <a:latin typeface="Helvetica" pitchFamily="2" charset="0"/>
              </a:rPr>
              <a:t>.</a:t>
            </a:r>
          </a:p>
          <a:p>
            <a:pPr algn="just"/>
            <a:r>
              <a:rPr lang="en" altLang="ko-KR" sz="1200" dirty="0">
                <a:effectLst/>
                <a:latin typeface="Helvetica" pitchFamily="2" charset="0"/>
              </a:rPr>
              <a:t>TPU (Tensor Processing Unit) [3]</a:t>
            </a:r>
          </a:p>
          <a:p>
            <a:pPr algn="just"/>
            <a:r>
              <a:rPr lang="en" altLang="ko-KR" sz="1200" dirty="0">
                <a:effectLst/>
                <a:latin typeface="Helvetica" pitchFamily="2" charset="0"/>
              </a:rPr>
              <a:t>Google</a:t>
            </a:r>
            <a:r>
              <a:rPr lang="ko-KR" altLang="en-US" sz="1200" dirty="0">
                <a:effectLst/>
                <a:latin typeface="Helvetica" pitchFamily="2" charset="0"/>
              </a:rPr>
              <a:t>이 개발한 </a:t>
            </a:r>
            <a:r>
              <a:rPr lang="en" altLang="ko-KR" sz="1200" dirty="0">
                <a:effectLst/>
                <a:latin typeface="Helvetica" pitchFamily="2" charset="0"/>
              </a:rPr>
              <a:t>TPU</a:t>
            </a:r>
            <a:r>
              <a:rPr lang="ko-KR" altLang="en-US" sz="1200" dirty="0">
                <a:effectLst/>
                <a:latin typeface="Helvetica" pitchFamily="2" charset="0"/>
              </a:rPr>
              <a:t>는 </a:t>
            </a:r>
            <a:r>
              <a:rPr lang="ko-KR" altLang="en-US" sz="1200" dirty="0" err="1">
                <a:effectLst/>
                <a:latin typeface="Helvetica" pitchFamily="2" charset="0"/>
              </a:rPr>
              <a:t>텐서</a:t>
            </a:r>
            <a:r>
              <a:rPr lang="ko-KR" altLang="en-US" sz="1200" dirty="0">
                <a:effectLst/>
                <a:latin typeface="Helvetica" pitchFamily="2" charset="0"/>
              </a:rPr>
              <a:t> 연산에 최적화된 인공지능 전용 반도체이다</a:t>
            </a:r>
            <a:r>
              <a:rPr lang="en-US" altLang="ko-KR" sz="1200" dirty="0">
                <a:effectLst/>
                <a:latin typeface="Helvetica" pitchFamily="2" charset="0"/>
              </a:rPr>
              <a:t>. </a:t>
            </a:r>
            <a:r>
              <a:rPr lang="ko-KR" altLang="en-US" sz="1200" dirty="0">
                <a:effectLst/>
                <a:latin typeface="Helvetica" pitchFamily="2" charset="0"/>
              </a:rPr>
              <a:t>특히 구글의 딥러닝 프레임워크인 </a:t>
            </a:r>
            <a:r>
              <a:rPr lang="en" altLang="ko-KR" sz="1200" dirty="0">
                <a:effectLst/>
                <a:latin typeface="Helvetica" pitchFamily="2" charset="0"/>
              </a:rPr>
              <a:t>TensorFlow</a:t>
            </a:r>
            <a:r>
              <a:rPr lang="ko-KR" altLang="en-US" sz="1200" dirty="0">
                <a:effectLst/>
                <a:latin typeface="Helvetica" pitchFamily="2" charset="0"/>
              </a:rPr>
              <a:t>와 함께 사용될 수 있다</a:t>
            </a:r>
            <a:r>
              <a:rPr lang="en-US" altLang="ko-KR" sz="1200" dirty="0">
                <a:effectLst/>
                <a:latin typeface="Helvetica" pitchFamily="2" charset="0"/>
              </a:rPr>
              <a:t>. </a:t>
            </a:r>
            <a:r>
              <a:rPr lang="ko-KR" altLang="en-US" sz="1200" dirty="0">
                <a:effectLst/>
                <a:latin typeface="Helvetica" pitchFamily="2" charset="0"/>
              </a:rPr>
              <a:t>이를 위한 경량화 모델인 </a:t>
            </a:r>
            <a:r>
              <a:rPr lang="en" altLang="ko-KR" sz="1200" dirty="0">
                <a:effectLst/>
                <a:latin typeface="Helvetica" pitchFamily="2" charset="0"/>
              </a:rPr>
              <a:t>TensorFlow Lite </a:t>
            </a:r>
            <a:r>
              <a:rPr lang="ko-KR" altLang="en-US" sz="1200" dirty="0">
                <a:effectLst/>
                <a:latin typeface="Helvetica" pitchFamily="2" charset="0"/>
              </a:rPr>
              <a:t>모델을 사용할 때 높은 효율성을 보인다</a:t>
            </a:r>
            <a:r>
              <a:rPr lang="en-US" altLang="ko-KR" sz="1200" dirty="0">
                <a:effectLst/>
                <a:latin typeface="Helvetica" pitchFamily="2" charset="0"/>
              </a:rPr>
              <a:t>.</a:t>
            </a:r>
          </a:p>
          <a:p>
            <a:pPr algn="just"/>
            <a:r>
              <a:rPr lang="en" altLang="ko-KR" sz="1200" dirty="0">
                <a:effectLst/>
                <a:latin typeface="Helvetica" pitchFamily="2" charset="0"/>
              </a:rPr>
              <a:t>NPU (Neural Processing Unit) [4]</a:t>
            </a:r>
          </a:p>
          <a:p>
            <a:pPr algn="just"/>
            <a:r>
              <a:rPr lang="en" altLang="ko-KR" sz="1200" dirty="0">
                <a:effectLst/>
                <a:latin typeface="Helvetica" pitchFamily="2" charset="0"/>
              </a:rPr>
              <a:t>NPU</a:t>
            </a:r>
            <a:r>
              <a:rPr lang="ko-KR" altLang="en-US" sz="1200" dirty="0">
                <a:effectLst/>
                <a:latin typeface="Helvetica" pitchFamily="2" charset="0"/>
              </a:rPr>
              <a:t>는 인공지능에 필요한 연산을 특화하여 처리하는 하드웨어를 의미한다</a:t>
            </a:r>
            <a:r>
              <a:rPr lang="en-US" altLang="ko-KR" sz="1200" dirty="0">
                <a:effectLst/>
                <a:latin typeface="Helvetica" pitchFamily="2" charset="0"/>
              </a:rPr>
              <a:t>. </a:t>
            </a:r>
            <a:r>
              <a:rPr lang="ko-KR" altLang="en-US" sz="1200" dirty="0">
                <a:effectLst/>
                <a:latin typeface="Helvetica" pitchFamily="2" charset="0"/>
              </a:rPr>
              <a:t>이는 딥러닝 모델에 필요한 연산을 가속화하고</a:t>
            </a:r>
            <a:r>
              <a:rPr lang="en-US" altLang="ko-KR" sz="1200" dirty="0">
                <a:effectLst/>
                <a:latin typeface="Helvetica" pitchFamily="2" charset="0"/>
              </a:rPr>
              <a:t>, </a:t>
            </a:r>
            <a:r>
              <a:rPr lang="ko-KR" altLang="en-US" sz="1200" dirty="0">
                <a:effectLst/>
                <a:latin typeface="Helvetica" pitchFamily="2" charset="0"/>
              </a:rPr>
              <a:t>전체 시스템의 에너지 효율성을 높이는 데 중점을 둔다</a:t>
            </a:r>
            <a:r>
              <a:rPr lang="en-US" altLang="ko-KR" sz="1200" dirty="0">
                <a:effectLst/>
                <a:latin typeface="Helvetica" pitchFamily="2" charset="0"/>
              </a:rPr>
              <a:t>. </a:t>
            </a:r>
            <a:r>
              <a:rPr lang="ko-KR" altLang="en-US" sz="1200" dirty="0">
                <a:effectLst/>
                <a:latin typeface="Helvetica" pitchFamily="2" charset="0"/>
              </a:rPr>
              <a:t>예를 들면 딥러닝 추론을 위한 </a:t>
            </a:r>
            <a:r>
              <a:rPr lang="en" altLang="ko-KR" sz="1200" dirty="0">
                <a:effectLst/>
                <a:latin typeface="Helvetica" pitchFamily="2" charset="0"/>
              </a:rPr>
              <a:t>NPU</a:t>
            </a:r>
            <a:r>
              <a:rPr lang="ko-KR" altLang="en-US" sz="1200" dirty="0">
                <a:effectLst/>
                <a:latin typeface="Helvetica" pitchFamily="2" charset="0"/>
              </a:rPr>
              <a:t>가 있으며</a:t>
            </a:r>
            <a:r>
              <a:rPr lang="en-US" altLang="ko-KR" sz="1200" dirty="0">
                <a:effectLst/>
                <a:latin typeface="Helvetica" pitchFamily="2" charset="0"/>
              </a:rPr>
              <a:t>, </a:t>
            </a:r>
            <a:r>
              <a:rPr lang="ko-KR" altLang="en-US" sz="1200" dirty="0">
                <a:effectLst/>
                <a:latin typeface="Helvetica" pitchFamily="2" charset="0"/>
              </a:rPr>
              <a:t>이러한 칩은 해당 작업에서는 매우 효율적이지만</a:t>
            </a:r>
            <a:r>
              <a:rPr lang="en-US" altLang="ko-KR" sz="1200" dirty="0">
                <a:effectLst/>
                <a:latin typeface="Helvetica" pitchFamily="2" charset="0"/>
              </a:rPr>
              <a:t>, </a:t>
            </a:r>
            <a:r>
              <a:rPr lang="ko-KR" altLang="en-US" sz="1200" dirty="0">
                <a:effectLst/>
                <a:latin typeface="Helvetica" pitchFamily="2" charset="0"/>
              </a:rPr>
              <a:t>다른 용도로는 사용하기 어려울 수 있다</a:t>
            </a:r>
            <a:r>
              <a:rPr lang="en-US" altLang="ko-KR" sz="1200" dirty="0">
                <a:effectLst/>
                <a:latin typeface="Helvetica" pitchFamily="2" charset="0"/>
              </a:rPr>
              <a:t>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065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sz="1200" dirty="0">
                <a:effectLst/>
                <a:latin typeface="Helvetica" pitchFamily="2" charset="0"/>
              </a:rPr>
              <a:t>NPU</a:t>
            </a:r>
            <a:r>
              <a:rPr lang="ko-KR" altLang="en-US" sz="1200" dirty="0">
                <a:effectLst/>
                <a:latin typeface="Helvetica" pitchFamily="2" charset="0"/>
              </a:rPr>
              <a:t>의 일반적인 구조는 그림 </a:t>
            </a:r>
            <a:r>
              <a:rPr lang="en-US" altLang="ko-KR" sz="1200" dirty="0">
                <a:effectLst/>
                <a:latin typeface="Helvetica" pitchFamily="2" charset="0"/>
              </a:rPr>
              <a:t>2</a:t>
            </a:r>
            <a:r>
              <a:rPr lang="ko-KR" altLang="en-US" sz="1200" dirty="0">
                <a:effectLst/>
                <a:latin typeface="Helvetica" pitchFamily="2" charset="0"/>
              </a:rPr>
              <a:t>와 같다</a:t>
            </a:r>
            <a:r>
              <a:rPr lang="en-US" altLang="ko-KR" sz="1200" dirty="0">
                <a:effectLst/>
                <a:latin typeface="Helvetica" pitchFamily="2" charset="0"/>
              </a:rPr>
              <a:t>. </a:t>
            </a:r>
            <a:r>
              <a:rPr lang="ko-KR" altLang="en-US" sz="1200" dirty="0">
                <a:effectLst/>
                <a:latin typeface="Helvetica" pitchFamily="2" charset="0"/>
              </a:rPr>
              <a:t>연산을 위한 코어가 존재하며</a:t>
            </a:r>
            <a:r>
              <a:rPr lang="en-US" altLang="ko-KR" sz="1200" dirty="0">
                <a:effectLst/>
                <a:latin typeface="Helvetica" pitchFamily="2" charset="0"/>
              </a:rPr>
              <a:t>, </a:t>
            </a:r>
            <a:r>
              <a:rPr lang="ko-KR" altLang="en-US" sz="1200" dirty="0">
                <a:effectLst/>
                <a:latin typeface="Helvetica" pitchFamily="2" charset="0"/>
              </a:rPr>
              <a:t>빠른 데이터 접근을 위한 온</a:t>
            </a:r>
            <a:r>
              <a:rPr lang="en-US" altLang="ko-KR" sz="1200" dirty="0">
                <a:effectLst/>
                <a:latin typeface="Helvetica" pitchFamily="2" charset="0"/>
              </a:rPr>
              <a:t>-</a:t>
            </a:r>
            <a:r>
              <a:rPr lang="ko-KR" altLang="en-US" sz="1200" dirty="0">
                <a:effectLst/>
                <a:latin typeface="Helvetica" pitchFamily="2" charset="0"/>
              </a:rPr>
              <a:t>칩 메모리</a:t>
            </a:r>
            <a:r>
              <a:rPr lang="en-US" altLang="ko-KR" sz="1200" dirty="0">
                <a:effectLst/>
                <a:latin typeface="Helvetica" pitchFamily="2" charset="0"/>
              </a:rPr>
              <a:t>, </a:t>
            </a:r>
            <a:r>
              <a:rPr lang="ko-KR" altLang="en-US" sz="1200" dirty="0">
                <a:effectLst/>
                <a:latin typeface="Helvetica" pitchFamily="2" charset="0"/>
              </a:rPr>
              <a:t>데이터 입출력을 위한 인터페이스 등으로 </a:t>
            </a:r>
            <a:r>
              <a:rPr lang="ko-KR" altLang="en-US" sz="1200" dirty="0" err="1">
                <a:effectLst/>
                <a:latin typeface="Helvetica" pitchFamily="2" charset="0"/>
              </a:rPr>
              <a:t>이루어져있다</a:t>
            </a:r>
            <a:r>
              <a:rPr lang="en-US" altLang="ko-KR" sz="1200" dirty="0">
                <a:effectLst/>
                <a:latin typeface="Helvetica" pitchFamily="2" charset="0"/>
              </a:rPr>
              <a:t>. </a:t>
            </a:r>
            <a:r>
              <a:rPr lang="ko-KR" altLang="en-US" sz="1200" dirty="0">
                <a:effectLst/>
                <a:latin typeface="Helvetica" pitchFamily="2" charset="0"/>
              </a:rPr>
              <a:t>이외에도 연산 중간 값을 저장하는 버퍼가 존재하거나 세부 스펙이 다르게 설계될 수 있지만</a:t>
            </a:r>
            <a:r>
              <a:rPr lang="en-US" altLang="ko-KR" sz="1200" dirty="0">
                <a:effectLst/>
                <a:latin typeface="Helvetica" pitchFamily="2" charset="0"/>
              </a:rPr>
              <a:t>, </a:t>
            </a:r>
            <a:r>
              <a:rPr lang="ko-KR" altLang="en-US" sz="1200" dirty="0">
                <a:effectLst/>
                <a:latin typeface="Helvetica" pitchFamily="2" charset="0"/>
              </a:rPr>
              <a:t>아래 그림과 같이 빠르게 데이터에 접근하기 위해 인터페이스를 거쳐 온</a:t>
            </a:r>
            <a:r>
              <a:rPr lang="en-US" altLang="ko-KR" sz="1200" dirty="0">
                <a:effectLst/>
                <a:latin typeface="Helvetica" pitchFamily="2" charset="0"/>
              </a:rPr>
              <a:t>-</a:t>
            </a:r>
            <a:r>
              <a:rPr lang="ko-KR" altLang="en-US" sz="1200" dirty="0">
                <a:effectLst/>
                <a:latin typeface="Helvetica" pitchFamily="2" charset="0"/>
              </a:rPr>
              <a:t>칩 메모리에 데이터를 가져오고</a:t>
            </a:r>
            <a:r>
              <a:rPr lang="en-US" altLang="ko-KR" sz="1200" dirty="0">
                <a:effectLst/>
                <a:latin typeface="Helvetica" pitchFamily="2" charset="0"/>
              </a:rPr>
              <a:t>, </a:t>
            </a:r>
            <a:r>
              <a:rPr lang="ko-KR" altLang="en-US" sz="1200" dirty="0">
                <a:effectLst/>
                <a:latin typeface="Helvetica" pitchFamily="2" charset="0"/>
              </a:rPr>
              <a:t>병렬 처리에 특화된 처리 코어는 공통적인 부분이다</a:t>
            </a:r>
            <a:r>
              <a:rPr lang="en-US" altLang="ko-KR" sz="1200" dirty="0">
                <a:effectLst/>
                <a:latin typeface="Helvetica" pitchFamily="2" charset="0"/>
              </a:rPr>
              <a:t>. </a:t>
            </a:r>
            <a:r>
              <a:rPr lang="ko-KR" altLang="en-US" sz="1200" dirty="0">
                <a:effectLst/>
                <a:latin typeface="Helvetica" pitchFamily="2" charset="0"/>
              </a:rPr>
              <a:t>각 </a:t>
            </a:r>
            <a:r>
              <a:rPr lang="en" altLang="ko-KR" sz="1200" dirty="0">
                <a:effectLst/>
                <a:latin typeface="Helvetica" pitchFamily="2" charset="0"/>
              </a:rPr>
              <a:t>NPU </a:t>
            </a:r>
            <a:r>
              <a:rPr lang="ko-KR" altLang="en-US" sz="1200" dirty="0" err="1">
                <a:effectLst/>
                <a:latin typeface="Helvetica" pitchFamily="2" charset="0"/>
              </a:rPr>
              <a:t>마다의</a:t>
            </a:r>
            <a:r>
              <a:rPr lang="ko-KR" altLang="en-US" sz="1200" dirty="0">
                <a:effectLst/>
                <a:latin typeface="Helvetica" pitchFamily="2" charset="0"/>
              </a:rPr>
              <a:t> 아키텍처의 구조에 따라 성능 차이가 나거나 적합한 작업이 달라질 수 있다</a:t>
            </a:r>
            <a:r>
              <a:rPr lang="en-US" altLang="ko-KR" sz="1200" dirty="0">
                <a:effectLst/>
                <a:latin typeface="Helvetica" pitchFamily="2" charset="0"/>
              </a:rPr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789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075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953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692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346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ko-KR" altLang="en-US" sz="800" dirty="0">
                <a:effectLst/>
                <a:latin typeface="Helvetica" pitchFamily="2" charset="0"/>
              </a:rPr>
              <a:t>연산 속도 </a:t>
            </a:r>
            <a:r>
              <a:rPr lang="en-US" altLang="ko-KR" sz="800" dirty="0">
                <a:effectLst/>
                <a:latin typeface="Helvetica" pitchFamily="2" charset="0"/>
              </a:rPr>
              <a:t>: </a:t>
            </a:r>
            <a:r>
              <a:rPr lang="ko-KR" altLang="en-US" sz="800" dirty="0">
                <a:effectLst/>
                <a:latin typeface="Helvetica" pitchFamily="2" charset="0"/>
              </a:rPr>
              <a:t>가장 빠른 연산 속도를 갖는 인공지능 칩은 </a:t>
            </a:r>
            <a:r>
              <a:rPr lang="en" altLang="ko-KR" sz="800" dirty="0">
                <a:effectLst/>
                <a:latin typeface="Helvetica" pitchFamily="2" charset="0"/>
              </a:rPr>
              <a:t>H100</a:t>
            </a:r>
            <a:r>
              <a:rPr lang="ko-KR" altLang="en-US" sz="800" dirty="0">
                <a:effectLst/>
                <a:latin typeface="Helvetica" pitchFamily="2" charset="0"/>
              </a:rPr>
              <a:t>이고</a:t>
            </a:r>
            <a:r>
              <a:rPr lang="en-US" altLang="ko-KR" sz="800" dirty="0">
                <a:effectLst/>
                <a:latin typeface="Helvetica" pitchFamily="2" charset="0"/>
              </a:rPr>
              <a:t>, </a:t>
            </a:r>
            <a:r>
              <a:rPr lang="ko-KR" altLang="en-US" sz="800" dirty="0">
                <a:effectLst/>
                <a:latin typeface="Helvetica" pitchFamily="2" charset="0"/>
              </a:rPr>
              <a:t>그 다음으로 </a:t>
            </a:r>
            <a:r>
              <a:rPr lang="en" altLang="ko-KR" sz="800" dirty="0">
                <a:effectLst/>
                <a:latin typeface="Helvetica" pitchFamily="2" charset="0"/>
              </a:rPr>
              <a:t>X330</a:t>
            </a:r>
            <a:r>
              <a:rPr lang="ko-KR" altLang="en-US" sz="800" dirty="0">
                <a:effectLst/>
                <a:latin typeface="Helvetica" pitchFamily="2" charset="0"/>
              </a:rPr>
              <a:t>과 </a:t>
            </a:r>
            <a:r>
              <a:rPr lang="en" altLang="ko-KR" sz="800" dirty="0">
                <a:effectLst/>
                <a:latin typeface="Helvetica" pitchFamily="2" charset="0"/>
              </a:rPr>
              <a:t>D1</a:t>
            </a:r>
            <a:r>
              <a:rPr lang="ko-KR" altLang="en-US" sz="800" dirty="0">
                <a:effectLst/>
                <a:latin typeface="Helvetica" pitchFamily="2" charset="0"/>
              </a:rPr>
              <a:t>이 유사한 수준의 연산 속도를 보였다</a:t>
            </a:r>
            <a:r>
              <a:rPr lang="en-US" altLang="ko-KR" sz="800" dirty="0">
                <a:effectLst/>
                <a:latin typeface="Helvetica" pitchFamily="2" charset="0"/>
              </a:rPr>
              <a:t>. </a:t>
            </a:r>
            <a:r>
              <a:rPr lang="en" altLang="ko-KR" sz="800" dirty="0">
                <a:effectLst/>
                <a:latin typeface="Helvetica" pitchFamily="2" charset="0"/>
              </a:rPr>
              <a:t>X220, ATOM, MTIA</a:t>
            </a:r>
            <a:r>
              <a:rPr lang="ko-KR" altLang="en-US" sz="800" dirty="0">
                <a:effectLst/>
                <a:latin typeface="Helvetica" pitchFamily="2" charset="0"/>
              </a:rPr>
              <a:t>가 뒤를 이었으며</a:t>
            </a:r>
            <a:r>
              <a:rPr lang="en-US" altLang="ko-KR" sz="800" dirty="0">
                <a:effectLst/>
                <a:latin typeface="Helvetica" pitchFamily="2" charset="0"/>
              </a:rPr>
              <a:t>, </a:t>
            </a:r>
            <a:r>
              <a:rPr lang="en" altLang="ko-KR" sz="800" dirty="0">
                <a:effectLst/>
                <a:latin typeface="Helvetica" pitchFamily="2" charset="0"/>
              </a:rPr>
              <a:t>AB9, </a:t>
            </a:r>
            <a:r>
              <a:rPr lang="en" altLang="ko-KR" sz="800" dirty="0" err="1">
                <a:effectLst/>
                <a:latin typeface="Helvetica" pitchFamily="2" charset="0"/>
              </a:rPr>
              <a:t>Warboy</a:t>
            </a:r>
            <a:r>
              <a:rPr lang="ko-KR" altLang="en-US" sz="800" dirty="0">
                <a:effectLst/>
                <a:latin typeface="Helvetica" pitchFamily="2" charset="0"/>
              </a:rPr>
              <a:t>는 비교적 낮은 연산 속도를 보였다</a:t>
            </a:r>
            <a:r>
              <a:rPr lang="en-US" altLang="ko-KR" sz="800" dirty="0">
                <a:effectLst/>
                <a:latin typeface="Helvetica" pitchFamily="2" charset="0"/>
              </a:rPr>
              <a:t>. </a:t>
            </a:r>
          </a:p>
          <a:p>
            <a:pPr algn="just"/>
            <a:r>
              <a:rPr lang="ko-KR" altLang="en-US" sz="800" dirty="0">
                <a:effectLst/>
                <a:latin typeface="Helvetica" pitchFamily="2" charset="0"/>
              </a:rPr>
              <a:t>전력 소모 </a:t>
            </a:r>
            <a:r>
              <a:rPr lang="en-US" altLang="ko-KR" sz="800" dirty="0">
                <a:effectLst/>
                <a:latin typeface="Helvetica" pitchFamily="2" charset="0"/>
              </a:rPr>
              <a:t>:</a:t>
            </a:r>
            <a:r>
              <a:rPr lang="ko-KR" altLang="en-US" sz="800" dirty="0">
                <a:effectLst/>
                <a:latin typeface="Helvetica" pitchFamily="2" charset="0"/>
              </a:rPr>
              <a:t> 인공지능 반도체에서 에너지 효율성을 위해 굉장히 중요한 요소이다</a:t>
            </a:r>
            <a:r>
              <a:rPr lang="en-US" altLang="ko-KR" sz="800" dirty="0">
                <a:effectLst/>
                <a:latin typeface="Helvetica" pitchFamily="2" charset="0"/>
              </a:rPr>
              <a:t>. </a:t>
            </a:r>
            <a:r>
              <a:rPr lang="ko-KR" altLang="en-US" sz="800" dirty="0">
                <a:effectLst/>
                <a:latin typeface="Helvetica" pitchFamily="2" charset="0"/>
              </a:rPr>
              <a:t>전력 소모는 해당 수치가 클수록 많은 에너지를 소비할 확률이 높음을 의미한다</a:t>
            </a:r>
            <a:r>
              <a:rPr lang="en-US" altLang="ko-KR" sz="800" dirty="0">
                <a:effectLst/>
                <a:latin typeface="Helvetica" pitchFamily="2" charset="0"/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800" dirty="0">
              <a:effectLst/>
              <a:latin typeface="Helvetica" pitchFamily="2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992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dirty="0">
                <a:effectLst/>
                <a:latin typeface="Helvetica" pitchFamily="2" charset="0"/>
              </a:rPr>
              <a:t>온 칩 메모리 </a:t>
            </a:r>
            <a:r>
              <a:rPr lang="en-US" altLang="ko-KR" sz="800" dirty="0">
                <a:effectLst/>
                <a:latin typeface="Helvetica" pitchFamily="2" charset="0"/>
              </a:rPr>
              <a:t>:</a:t>
            </a:r>
            <a:r>
              <a:rPr lang="ko-KR" altLang="en-US" sz="800" dirty="0">
                <a:effectLst/>
                <a:latin typeface="Helvetica" pitchFamily="2" charset="0"/>
              </a:rPr>
              <a:t> </a:t>
            </a:r>
            <a:r>
              <a:rPr lang="ko-KR" altLang="en-US" sz="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외부 메모리에 접근하여 데이터를 가져온 후</a:t>
            </a: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저장해 놓는 칩 상의 메모리</a:t>
            </a:r>
            <a:endParaRPr kumimoji="1" lang="en-US" altLang="ko-KR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just"/>
            <a:r>
              <a:rPr lang="ko-KR" altLang="en-US" sz="800" dirty="0">
                <a:effectLst/>
                <a:latin typeface="Helvetica" pitchFamily="2" charset="0"/>
              </a:rPr>
              <a:t>에너지 효율성</a:t>
            </a:r>
            <a:r>
              <a:rPr lang="en-US" altLang="ko-KR" sz="800" dirty="0">
                <a:effectLst/>
                <a:latin typeface="Helvetica" pitchFamily="2" charset="0"/>
              </a:rPr>
              <a:t>:</a:t>
            </a:r>
            <a:r>
              <a:rPr lang="ko-KR" altLang="en-US" sz="800" dirty="0">
                <a:effectLst/>
                <a:latin typeface="Helvetica" pitchFamily="2" charset="0"/>
              </a:rPr>
              <a:t> 연산 속도와 마찬가지로 가장 많이 사용되는 </a:t>
            </a:r>
            <a:r>
              <a:rPr lang="en" altLang="ko-KR" sz="800" dirty="0">
                <a:effectLst/>
                <a:latin typeface="Helvetica" pitchFamily="2" charset="0"/>
              </a:rPr>
              <a:t>FP16</a:t>
            </a:r>
            <a:r>
              <a:rPr lang="ko-KR" altLang="en-US" sz="800" dirty="0">
                <a:effectLst/>
                <a:latin typeface="Helvetica" pitchFamily="2" charset="0"/>
              </a:rPr>
              <a:t>과 </a:t>
            </a:r>
            <a:r>
              <a:rPr lang="en" altLang="ko-KR" sz="800" dirty="0">
                <a:effectLst/>
                <a:latin typeface="Helvetica" pitchFamily="2" charset="0"/>
              </a:rPr>
              <a:t>INT8</a:t>
            </a:r>
            <a:r>
              <a:rPr lang="ko-KR" altLang="en-US" sz="800" dirty="0">
                <a:effectLst/>
                <a:latin typeface="Helvetica" pitchFamily="2" charset="0"/>
              </a:rPr>
              <a:t>에 대해 계산하였다</a:t>
            </a:r>
            <a:r>
              <a:rPr lang="en-US" altLang="ko-KR" sz="800" dirty="0">
                <a:effectLst/>
                <a:latin typeface="Helvetica" pitchFamily="2" charset="0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022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841158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  <p:sldLayoutId id="2147483671" r:id="rId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90E50-C04F-9545-9437-A821B3EDE2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63751"/>
            <a:ext cx="12192000" cy="238760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3200" dirty="0">
                <a:latin typeface="Georgia" panose="02040502050405020303" pitchFamily="18" charset="0"/>
              </a:rPr>
              <a:t>국내외 인공지능 반도체에 대한 연구 동향</a:t>
            </a:r>
            <a:br>
              <a:rPr kumimoji="1" lang="en-US" altLang="ko-KR" sz="3200" dirty="0">
                <a:latin typeface="Georgia" panose="02040502050405020303" pitchFamily="18" charset="0"/>
              </a:rPr>
            </a:br>
            <a:r>
              <a:rPr kumimoji="1" lang="en-US" altLang="ko-KR" sz="3200" dirty="0">
                <a:latin typeface="Georgia" panose="02040502050405020303" pitchFamily="18" charset="0"/>
              </a:rPr>
              <a:t>for </a:t>
            </a:r>
            <a:r>
              <a:rPr kumimoji="1" lang="ko-KR" altLang="en-US" sz="3200" dirty="0">
                <a:latin typeface="Georgia" panose="02040502050405020303" pitchFamily="18" charset="0"/>
              </a:rPr>
              <a:t>암호연구회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37C2DF-2696-7A44-9F85-508A0259C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" y="4187903"/>
            <a:ext cx="12192001" cy="1655762"/>
          </a:xfrm>
        </p:spPr>
        <p:txBody>
          <a:bodyPr>
            <a:normAutofit/>
          </a:bodyPr>
          <a:lstStyle/>
          <a:p>
            <a:r>
              <a:rPr kumimoji="1" lang="en-US" altLang="ko-KR" sz="1800">
                <a:latin typeface="Georgia" panose="02040502050405020303" pitchFamily="18" charset="0"/>
                <a:ea typeface="Apple SD Gothic Neo" panose="02000300000000000000" pitchFamily="2" charset="-127"/>
              </a:rPr>
              <a:t>https://youtu.be/aarjphVOmY4</a:t>
            </a:r>
            <a:endParaRPr kumimoji="1"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Georgia" panose="02040502050405020303" pitchFamily="18" charset="0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678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A220E6-ED39-3638-A31C-B609697A4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국내외 인공지능 반도체 개발 동향</a:t>
            </a: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F8072B89-D70C-FBBC-FC0C-0D5E73E0F9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Tesla D1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자율 주행 자동차에 완전 자율 주행 기능 </a:t>
            </a:r>
            <a:r>
              <a:rPr lang="en-US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en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Full Self Driving, FSD)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탑재하기 위해 </a:t>
            </a:r>
            <a:r>
              <a:rPr lang="en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D1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개발</a:t>
            </a:r>
            <a:endParaRPr kumimoji="1"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요즘 주목 받고 있는 </a:t>
            </a:r>
            <a:r>
              <a:rPr lang="en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GPT 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등과 같은 거대 딥러닝 모델보다는 자율 주행과 연관된 딥러닝 모델을 대상으로 함</a:t>
            </a:r>
            <a:endParaRPr kumimoji="1"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비디오 데이터에 대한 학습 및 도로 위의 물체에 대한 자동 </a:t>
            </a:r>
            <a:r>
              <a:rPr lang="ko-KR" altLang="en-US" sz="1400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라벨링</a:t>
            </a:r>
            <a:r>
              <a:rPr lang="ko-KR" altLang="en-US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등의 기능이 필요</a:t>
            </a:r>
            <a:endParaRPr kumimoji="1"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BF16, FP8, INT8 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등 다양한 데이터 타입을 처리할 수 있는 행렬 곱 전용 연산기와 벡터 연산기가 포함</a:t>
            </a:r>
            <a:endParaRPr kumimoji="1"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따라서</a:t>
            </a:r>
            <a:r>
              <a:rPr lang="en-US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고도로 병렬화 된 연산이 가능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하며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학습 및 추론 과정에 필요한 연산을 효율적으로 수행 가능하도록 설계됨</a:t>
            </a:r>
            <a:endParaRPr kumimoji="1" lang="ko-KR" altLang="en-US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4478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A220E6-ED39-3638-A31C-B609697A4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국내외 인공지능 반도체 개발 동향</a:t>
            </a: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F8072B89-D70C-FBBC-FC0C-0D5E73E0F9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Apple Neural Engine</a:t>
            </a:r>
          </a:p>
          <a:p>
            <a:pPr lvl="1"/>
            <a:r>
              <a:rPr lang="en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Apple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자체 개발한 신경망 엔진</a:t>
            </a:r>
            <a:endParaRPr lang="en-US" altLang="ko-KR" sz="16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endParaRPr lang="en-US" altLang="ko-KR" sz="16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기계 학습 모델을 빠르고 효율적으로 처리할 수 있도록 설계</a:t>
            </a:r>
            <a:endParaRPr lang="en-US" altLang="ko-KR" sz="16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endParaRPr lang="en-US" altLang="ko-KR" sz="16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lang="en-US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2017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 </a:t>
            </a:r>
            <a:r>
              <a:rPr lang="en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iPhone X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탑재된 </a:t>
            </a:r>
            <a:r>
              <a:rPr lang="en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A11 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칩의 일부로 처음 포함</a:t>
            </a:r>
            <a:br>
              <a:rPr lang="en-US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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 </a:t>
            </a:r>
            <a:r>
              <a:rPr lang="en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A11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은 최대 </a:t>
            </a:r>
            <a:r>
              <a:rPr lang="en-US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0.6 </a:t>
            </a:r>
            <a:r>
              <a:rPr lang="en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TFLOPS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였으나 </a:t>
            </a:r>
            <a:r>
              <a:rPr lang="en-US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세대 </a:t>
            </a:r>
            <a:r>
              <a:rPr lang="en-US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16-</a:t>
            </a:r>
            <a:r>
              <a:rPr lang="en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core ANE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는 </a:t>
            </a:r>
            <a:r>
              <a:rPr lang="en-US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26</a:t>
            </a:r>
            <a:r>
              <a:rPr lang="ko-KR" altLang="en-US" sz="1600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배가량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높아진 </a:t>
            </a:r>
            <a:r>
              <a:rPr lang="en-US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15.8 </a:t>
            </a:r>
            <a:r>
              <a:rPr lang="en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TFLOP</a:t>
            </a:r>
            <a:br>
              <a:rPr lang="en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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 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스마트폰에서도 높은 성능의 </a:t>
            </a:r>
            <a:r>
              <a:rPr lang="en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NPU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사용할 수 있음을 보임</a:t>
            </a:r>
            <a:endParaRPr kumimoji="1"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endParaRPr lang="en" altLang="ko-KR" sz="16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lang="en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M2 pro chip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에는 </a:t>
            </a:r>
            <a:r>
              <a:rPr lang="en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CPU 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및 </a:t>
            </a:r>
            <a:r>
              <a:rPr lang="en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GPU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함께 학습 및 추론 프로세스를 가속화하기 위한 </a:t>
            </a:r>
            <a:r>
              <a:rPr lang="en-US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16-</a:t>
            </a:r>
            <a:r>
              <a:rPr lang="en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core Neural Engine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탑재</a:t>
            </a:r>
            <a:b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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 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M1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에도 </a:t>
            </a:r>
            <a:r>
              <a:rPr lang="ko-KR" altLang="en-US" sz="16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탑재되어있으나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,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 </a:t>
            </a:r>
            <a:r>
              <a:rPr lang="en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M1 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대비 연산 처리 속도가 </a:t>
            </a:r>
            <a:r>
              <a:rPr lang="en-US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40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퍼센트 향상되어 초당 최대 </a:t>
            </a:r>
            <a:r>
              <a:rPr lang="en-US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15.8 </a:t>
            </a:r>
            <a:r>
              <a:rPr lang="en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TFLOPS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연산을 처리</a:t>
            </a:r>
            <a:endParaRPr kumimoji="1" lang="en-US" altLang="ko-KR" sz="20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endParaRPr kumimoji="1"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kumimoji="1"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그러나 다른 </a:t>
            </a:r>
            <a:r>
              <a:rPr kumimoji="1"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NPU</a:t>
            </a:r>
            <a:r>
              <a:rPr kumimoji="1"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들에 비해 성능이 좋지는 않고</a:t>
            </a:r>
            <a:r>
              <a:rPr kumimoji="1"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노트북에 </a:t>
            </a:r>
            <a:r>
              <a:rPr kumimoji="1"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CPU, GPU</a:t>
            </a:r>
            <a:r>
              <a:rPr kumimoji="1"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함께 기본적으로 탑재되었다는 정도인 듯</a:t>
            </a:r>
            <a:r>
              <a:rPr kumimoji="1"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..</a:t>
            </a:r>
            <a:endParaRPr kumimoji="1"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689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A220E6-ED39-3638-A31C-B609697A4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국내외 인공지능 반도체 개발 동향</a:t>
            </a: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F8072B89-D70C-FBBC-FC0C-0D5E73E0F9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ETRI AB9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FP16 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지원하며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추론 연산 가속화를 위한 칩</a:t>
            </a:r>
            <a:endParaRPr kumimoji="1"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이동통신</a:t>
            </a:r>
            <a:r>
              <a:rPr lang="en-US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자율주행</a:t>
            </a:r>
            <a:r>
              <a:rPr lang="en-US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지능형 로봇 및 </a:t>
            </a:r>
            <a:r>
              <a:rPr lang="ko-KR" altLang="en-US" sz="1600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드론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등에 활용하기 위해 개발</a:t>
            </a:r>
            <a:endParaRPr kumimoji="1"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신경망의 레이어에 필요한 대부분의 연산 수행 가능하도록 되어있으며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추가적인 과정 필요 없이 사용자가 쉽게 프로그래밍 가능</a:t>
            </a:r>
            <a:endParaRPr kumimoji="1"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개발 목적 상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전력 소비가 낮고 속도가 어느 정도 </a:t>
            </a:r>
            <a:r>
              <a:rPr kumimoji="1" lang="ko-KR" altLang="en-US" sz="16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보장되어야함</a:t>
            </a:r>
            <a:endParaRPr kumimoji="1"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2">
              <a:lnSpc>
                <a:spcPct val="150000"/>
              </a:lnSpc>
            </a:pPr>
            <a:r>
              <a:rPr lang="en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FP16 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기준으로 </a:t>
            </a:r>
            <a:r>
              <a:rPr lang="en-US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15</a:t>
            </a:r>
            <a:r>
              <a:rPr lang="en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낮은 전력을 소모하면서 초당 </a:t>
            </a:r>
            <a:r>
              <a:rPr lang="en-US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40 </a:t>
            </a:r>
            <a:r>
              <a:rPr lang="en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TFLOPS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라는 높은 연산 능력을 보여준다는 장점</a:t>
            </a:r>
            <a:endParaRPr kumimoji="1"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향후 </a:t>
            </a:r>
            <a:r>
              <a:rPr lang="en-US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</a:t>
            </a:r>
            <a:r>
              <a:rPr lang="en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 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이내의 전력 소비량을 달성하여 자율주행 자동차 등에 안전하게 탑재되는 것을 목적</a:t>
            </a:r>
            <a:r>
              <a:rPr kumimoji="1"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으로 함</a:t>
            </a:r>
            <a:endParaRPr kumimoji="1"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lvl="1" indent="0">
              <a:buNone/>
            </a:pPr>
            <a:endParaRPr kumimoji="1"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0154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A220E6-ED39-3638-A31C-B609697A4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국내외 인공지능 반도체 개발 동향</a:t>
            </a: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F8072B89-D70C-FBBC-FC0C-0D5E73E0F9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SAPEON X220/X330</a:t>
            </a:r>
          </a:p>
          <a:p>
            <a:pPr lvl="1"/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국내 </a:t>
            </a:r>
            <a:r>
              <a:rPr lang="en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SK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텔레콤에서 개발한 인공지능 반도체</a:t>
            </a:r>
            <a:endParaRPr lang="en-US" altLang="ko-KR" sz="16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제안서 쓸 때까지는 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X220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만 있었던 것으로 기억</a:t>
            </a:r>
            <a:endParaRPr kumimoji="1"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학습시키고 추론 모두 가능하며</a:t>
            </a:r>
            <a:r>
              <a:rPr lang="en-US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음성 인식</a:t>
            </a:r>
            <a:r>
              <a:rPr lang="en-US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이미지 분석</a:t>
            </a:r>
            <a:r>
              <a:rPr lang="en-US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자연어 처리 등 여러 작업 가속화 가능</a:t>
            </a:r>
            <a:endParaRPr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lang="en-US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X2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은 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INT8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만 지원 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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 딥러닝 추론을 중점으로 두는 칩이기 때문</a:t>
            </a:r>
            <a:endParaRPr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Wingdings" pitchFamily="2" charset="2"/>
            </a:endParaRPr>
          </a:p>
          <a:p>
            <a:pPr lvl="1"/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전력 소모를 최소화하여 운영비용을 절감할 수 있도록 하는 것에 중점으로 둠</a:t>
            </a:r>
            <a:endParaRPr lang="en-US" altLang="ko-KR" sz="16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대표적 언어인 </a:t>
            </a:r>
            <a:r>
              <a:rPr lang="en" altLang="ko-KR" sz="1600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Pytorch</a:t>
            </a:r>
            <a:r>
              <a:rPr lang="en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en" altLang="ko-KR" sz="1600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Tensorflow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호환되게 함으로써 딥러닝 기술의 대중화 및 상용화를 촉진시키는 것을 목적으로 함</a:t>
            </a:r>
            <a:endParaRPr kumimoji="1"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endParaRPr kumimoji="1"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X220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다음 모델인 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X330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은 부동 소수점 연산 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(FP16, FP8)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도 지원하고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정수는 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INT8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만 지원</a:t>
            </a:r>
            <a:endParaRPr kumimoji="1"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X220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 비교하였을 때 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 이상의 연산 성능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 이상의 전력 효율 달성</a:t>
            </a:r>
            <a:endParaRPr kumimoji="1"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2025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년에는 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X430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공개를 </a:t>
            </a:r>
            <a:r>
              <a:rPr kumimoji="1" lang="ko-KR" altLang="en-US" sz="16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목적으로하며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해당 칩은 초거대 딥러닝 모델을 타겟으로 함</a:t>
            </a:r>
            <a:endParaRPr kumimoji="1"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0852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A220E6-ED39-3638-A31C-B609697A4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국내외 인공지능 반도체 개발 동향</a:t>
            </a: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F8072B89-D70C-FBBC-FC0C-0D5E73E0F9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r>
              <a:rPr kumimoji="1" lang="en-US" altLang="ko-KR" sz="2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FuriosaAI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2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Warboy</a:t>
            </a:r>
            <a:endParaRPr kumimoji="1"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클라우드 컴퓨팅</a:t>
            </a:r>
            <a:r>
              <a:rPr lang="en-US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600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엣지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컴퓨팅 등과 같이 여러 환경에서의 인공지능 작업을 가속화 하는 데에 초점</a:t>
            </a:r>
            <a:endParaRPr kumimoji="1"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해당 칩은 </a:t>
            </a:r>
            <a:r>
              <a:rPr lang="en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EfficientNetV2 (CNN 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기반의 효율적인 대표적인 딥러닝 모델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같이 경량화 모델에 초점을 둔 것으로 보임</a:t>
            </a:r>
            <a:endParaRPr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2">
              <a:lnSpc>
                <a:spcPct val="150000"/>
              </a:lnSpc>
            </a:pPr>
            <a:r>
              <a:rPr lang="en" altLang="ko-KR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NVIDIA</a:t>
            </a:r>
            <a:r>
              <a:rPr lang="ko-KR" altLang="en-US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</a:t>
            </a:r>
            <a:r>
              <a:rPr lang="en" altLang="ko-KR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T4</a:t>
            </a:r>
            <a:r>
              <a:rPr lang="ko-KR" altLang="en-US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비교하였을 때</a:t>
            </a:r>
            <a:r>
              <a:rPr lang="en-US" altLang="ko-KR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2.83</a:t>
            </a:r>
            <a:r>
              <a:rPr lang="ko-KR" altLang="en-US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배의 와트 당 처리량 달성</a:t>
            </a:r>
            <a:endParaRPr kumimoji="1"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높은 전력 소모를 최소화 하고</a:t>
            </a:r>
            <a:r>
              <a:rPr lang="en-US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양자화를 통해 처리속도 및 성능을 최적화</a:t>
            </a:r>
            <a:endParaRPr lang="en-US" altLang="ko-KR" sz="16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endParaRPr kumimoji="1"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buNone/>
            </a:pPr>
            <a:endParaRPr kumimoji="1" lang="ko-KR" altLang="en-US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8959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A220E6-ED39-3638-A31C-B609697A4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국내외 인공지능 반도체 개발 동향</a:t>
            </a: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F8072B89-D70C-FBBC-FC0C-0D5E73E0F9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Rebellions ATOM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최대 </a:t>
            </a:r>
            <a:r>
              <a:rPr lang="en-US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16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개의 작업을 동시에 지원 가능</a:t>
            </a:r>
            <a:endParaRPr lang="en-US" altLang="ko-KR" sz="16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효율적인 하드웨어 구현 </a:t>
            </a:r>
            <a:r>
              <a:rPr lang="en-US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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 소규모 어플리케이션부터 대규모 작업까지 효율적으로 가속화 가능하다고 함</a:t>
            </a:r>
            <a:endParaRPr lang="en-US" altLang="ko-KR" sz="16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통신 오버헤드 등과 같은 문제점을 극복하기 위해 에너지 효율성을 위한 저전력 설계 방법론을 적용</a:t>
            </a:r>
            <a:endParaRPr kumimoji="1"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CNN, LSTM, BERT, 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최신 트랜스포머 모델 </a:t>
            </a:r>
            <a:r>
              <a:rPr lang="en-US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en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T5, GPTs 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등</a:t>
            </a:r>
            <a:r>
              <a:rPr lang="en-US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포함한 다양한 유형의 신경망을 효율적으로 가속화 가능</a:t>
            </a:r>
            <a:endParaRPr lang="en-US" altLang="ko-KR" sz="16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5023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20AA15-7AA1-0DB1-8E93-D0ED624BC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국내외 인공지능 반도체에 대한 비교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E14C67-E284-9254-86CF-CB9BC100DAD3}"/>
              </a:ext>
            </a:extLst>
          </p:cNvPr>
          <p:cNvSpPr txBox="1"/>
          <p:nvPr/>
        </p:nvSpPr>
        <p:spPr>
          <a:xfrm>
            <a:off x="0" y="1155469"/>
            <a:ext cx="583553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TOPS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초당 테라 연산 처리량</a:t>
            </a:r>
            <a:endParaRPr kumimoji="1"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TFLOPS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초당 테라 부동소수점 연산 처리량</a:t>
            </a:r>
            <a:endParaRPr kumimoji="1"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TOPS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더 넓은 범위지만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주로 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TFLOPS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성능이 제공되고</a:t>
            </a:r>
            <a:b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있으며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TOPS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는 정수 연산에 대한 성능 측정 시 주로 사용</a:t>
            </a:r>
            <a:b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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 </a:t>
            </a:r>
            <a:r>
              <a:rPr kumimoji="1"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여기선 두 지표를 혼용</a:t>
            </a:r>
            <a:endParaRPr kumimoji="1" lang="en-US" altLang="ko-KR" sz="16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 b="1" dirty="0" err="1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연산량</a:t>
            </a:r>
            <a:r>
              <a:rPr kumimoji="1" lang="en-US" altLang="ko-KR" sz="16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6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전력</a:t>
            </a:r>
            <a:r>
              <a:rPr kumimoji="1" lang="en-US" altLang="ko-KR" sz="16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6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온 칩 메모리</a:t>
            </a:r>
            <a:r>
              <a:rPr kumimoji="1" lang="en-US" altLang="ko-KR" sz="16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6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에너지 효율성에 초점을 두어 평가</a:t>
            </a:r>
            <a:endParaRPr kumimoji="1" lang="en-US" altLang="ko-KR" sz="1600" b="1" dirty="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오른쪽 표에서 볼 수 있듯이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1600" b="1" dirty="0" err="1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연산량과</a:t>
            </a:r>
            <a:r>
              <a:rPr kumimoji="1" lang="ko-KR" altLang="en-US" sz="16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전력은 트레이드 오프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존재 </a:t>
            </a:r>
            <a:b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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 </a:t>
            </a:r>
            <a:r>
              <a:rPr kumimoji="1" lang="ko-KR" altLang="en-US" sz="16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이 두 요소를 모두 고려한 에너지 효율성에 대한 평가가 필요</a:t>
            </a:r>
            <a:endParaRPr kumimoji="1" lang="en-US" altLang="ko-KR" sz="1600" b="1" dirty="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또한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향후 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칩 개발에 있어 에너지 효율성</a:t>
            </a:r>
            <a:b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향상을 위한 전력과 </a:t>
            </a:r>
            <a:r>
              <a:rPr kumimoji="1" lang="ko-KR" altLang="en-US" sz="16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연산량의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균형이 </a:t>
            </a:r>
            <a:r>
              <a:rPr kumimoji="1" lang="ko-KR" altLang="en-US" sz="16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중요할것으로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생각됨</a:t>
            </a:r>
            <a:b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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 현재로서는 대부분 높은 </a:t>
            </a:r>
            <a:r>
              <a:rPr kumimoji="1" lang="ko-KR" altLang="en-US" sz="16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연산량에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 초점</a:t>
            </a:r>
            <a:endParaRPr kumimoji="1"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R" altLang="en-US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F08FF5-0E98-D63D-72F6-3FB49CA35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91"/>
          <a:stretch/>
        </p:blipFill>
        <p:spPr>
          <a:xfrm>
            <a:off x="5782888" y="1063451"/>
            <a:ext cx="6409112" cy="579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81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20AA15-7AA1-0DB1-8E93-D0ED624BC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국내외 인공지능 반도체에 대한 비교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CE8D42-9930-6E84-D75F-2F89F0F4B1AD}"/>
              </a:ext>
            </a:extLst>
          </p:cNvPr>
          <p:cNvSpPr txBox="1"/>
          <p:nvPr/>
        </p:nvSpPr>
        <p:spPr>
          <a:xfrm>
            <a:off x="0" y="1063451"/>
            <a:ext cx="5976851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연산 단위</a:t>
            </a:r>
            <a:endParaRPr kumimoji="1" lang="en-US" altLang="ko-KR" sz="16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14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NVIDIA H100</a:t>
            </a:r>
            <a:r>
              <a:rPr lang="ko-KR" altLang="en-US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</a:t>
            </a:r>
            <a:r>
              <a:rPr lang="ko-KR" altLang="en-US" sz="14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가장 많은 데이터 타입을 지원</a:t>
            </a:r>
            <a:br>
              <a:rPr lang="en-US" altLang="ko-KR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</a:t>
            </a:r>
            <a:r>
              <a:rPr lang="ko-KR" altLang="en-US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 </a:t>
            </a:r>
            <a:r>
              <a:rPr lang="ko-KR" altLang="en-US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가장 범용적 연산 가능할 것</a:t>
            </a:r>
            <a:endParaRPr lang="en-US" altLang="ko-KR" sz="14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이에 비해 </a:t>
            </a:r>
            <a:r>
              <a:rPr lang="ko-KR" altLang="en-US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다른 인공지능 반도체들은 거의 </a:t>
            </a:r>
            <a:r>
              <a:rPr lang="en" altLang="ko-KR" sz="14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FP16, FP8, INT8</a:t>
            </a:r>
            <a:r>
              <a:rPr lang="ko-KR" altLang="en-US" sz="14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지원</a:t>
            </a:r>
            <a:r>
              <a:rPr lang="ko-KR" altLang="en-US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하며</a:t>
            </a:r>
            <a:r>
              <a:rPr lang="en-US" altLang="ko-KR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FP</a:t>
            </a:r>
            <a:r>
              <a:rPr lang="ko-KR" altLang="en-US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지원하지 않는 경우도 있음</a:t>
            </a:r>
            <a:endParaRPr lang="en-US" altLang="ko-KR" sz="14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이처럼 특정 작업</a:t>
            </a:r>
            <a:r>
              <a:rPr lang="en-US" altLang="ko-KR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연산 단위에 특수화 된 칩들이 존재</a:t>
            </a:r>
            <a:endParaRPr lang="en-US" altLang="ko-KR" sz="14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4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sz="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연산 속도 </a:t>
            </a:r>
            <a:r>
              <a:rPr kumimoji="1"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빠른 순서대로</a:t>
            </a:r>
            <a:r>
              <a:rPr kumimoji="1"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10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전력 소모나 범용성 및 특수성은 고려하지 않음</a:t>
            </a:r>
            <a:r>
              <a:rPr kumimoji="1"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kumimoji="1"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H100</a:t>
            </a:r>
            <a:r>
              <a:rPr kumimoji="1" lang="ko-KR" altLang="en-US" sz="14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4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 X330, D1</a:t>
            </a:r>
            <a:r>
              <a:rPr kumimoji="1" lang="ko-KR" altLang="en-US" sz="14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4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 X220, ATOM, MTIA</a:t>
            </a:r>
            <a:r>
              <a:rPr kumimoji="1" lang="ko-KR" altLang="en-US" sz="14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4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 AB9, </a:t>
            </a:r>
            <a:r>
              <a:rPr kumimoji="1" lang="en-US" altLang="ko-KR" sz="1400" b="1" dirty="0" err="1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Warboy</a:t>
            </a:r>
            <a:endParaRPr kumimoji="1" lang="en-US" altLang="ko-KR" sz="1400" b="1" dirty="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sz="1400" b="1" dirty="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sz="7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전력 소모 </a:t>
            </a:r>
            <a:r>
              <a:rPr kumimoji="1"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높은 순서대로</a:t>
            </a:r>
            <a:r>
              <a:rPr kumimoji="1"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에너지 효율성을 위해 중요한 요소</a:t>
            </a:r>
            <a:r>
              <a:rPr kumimoji="1"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개발 목적에 따라 전력에도 차이 존재</a:t>
            </a:r>
            <a:endParaRPr kumimoji="1"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H100</a:t>
            </a:r>
            <a:r>
              <a:rPr kumimoji="1" lang="ko-KR" altLang="en-US" sz="14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4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 D1</a:t>
            </a:r>
            <a:r>
              <a:rPr kumimoji="1" lang="ko-KR" altLang="en-US" sz="14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4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</a:t>
            </a:r>
            <a:r>
              <a:rPr kumimoji="1" lang="ko-KR" altLang="en-US" sz="14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4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X330</a:t>
            </a:r>
            <a:r>
              <a:rPr kumimoji="1" lang="ko-KR" altLang="en-US" sz="14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4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 ATOM</a:t>
            </a:r>
            <a:r>
              <a:rPr kumimoji="1" lang="ko-KR" altLang="en-US" sz="14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4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 X220</a:t>
            </a:r>
            <a:r>
              <a:rPr kumimoji="1" lang="ko-KR" altLang="en-US" sz="14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4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 </a:t>
            </a:r>
            <a:r>
              <a:rPr kumimoji="1" lang="en-US" altLang="ko-KR" sz="1400" b="1" dirty="0" err="1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Warboy</a:t>
            </a:r>
            <a:r>
              <a:rPr kumimoji="1" lang="ko-KR" altLang="en-US" sz="14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4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</a:t>
            </a:r>
            <a:r>
              <a:rPr kumimoji="1" lang="ko-KR" altLang="en-US" sz="14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4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AB9,MTIA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AB9</a:t>
            </a: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은 자율 주행을 위해 저전력 설계 된 칩 </a:t>
            </a:r>
            <a:r>
              <a:rPr kumimoji="1"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빠른 연산 속도 지원 </a:t>
            </a:r>
            <a:r>
              <a:rPr kumimoji="1"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X)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D1</a:t>
            </a: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도 자율 주행 타겟</a:t>
            </a:r>
            <a:r>
              <a:rPr kumimoji="1"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그러나 높은 전력 소모하지만 높은 연산 속도 가짐</a:t>
            </a:r>
            <a:br>
              <a:rPr kumimoji="1"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 전력 소모는 높지만 더욱 안전한 자율 주행 가능함을 주장</a:t>
            </a:r>
            <a:endParaRPr kumimoji="1"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sz="7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3B7C83-CC7E-B876-4F86-1EFF6F1A96B1}"/>
              </a:ext>
            </a:extLst>
          </p:cNvPr>
          <p:cNvSpPr txBox="1"/>
          <p:nvPr/>
        </p:nvSpPr>
        <p:spPr>
          <a:xfrm>
            <a:off x="9077497" y="631356"/>
            <a:ext cx="2877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*연산 단위가 다르므로 완전히 공정한 비교는 불가</a:t>
            </a:r>
            <a:endParaRPr kumimoji="1" lang="en-US" altLang="ko-KR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가장 많이 지원하는 연산 단위인 </a:t>
            </a:r>
            <a:r>
              <a:rPr kumimoji="1"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FP16</a:t>
            </a:r>
            <a:r>
              <a:rPr kumimoji="1"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 </a:t>
            </a:r>
            <a:r>
              <a:rPr kumimoji="1"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INT8</a:t>
            </a:r>
            <a:r>
              <a:rPr kumimoji="1"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대상으로 비교</a:t>
            </a:r>
            <a:endParaRPr kumimoji="1" lang="en-US" altLang="ko-KR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10A9DF-BD29-5D11-EFA1-EA88F7E640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91"/>
          <a:stretch/>
        </p:blipFill>
        <p:spPr>
          <a:xfrm>
            <a:off x="5782888" y="1063451"/>
            <a:ext cx="6409112" cy="579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31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20AA15-7AA1-0DB1-8E93-D0ED624BC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국내외 인공지능 반도체에 대한 비교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CE8D42-9930-6E84-D75F-2F89F0F4B1AD}"/>
              </a:ext>
            </a:extLst>
          </p:cNvPr>
          <p:cNvSpPr txBox="1"/>
          <p:nvPr/>
        </p:nvSpPr>
        <p:spPr>
          <a:xfrm>
            <a:off x="0" y="1063451"/>
            <a:ext cx="6201295" cy="5456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온 칩 메모리</a:t>
            </a:r>
            <a:endParaRPr kumimoji="1" lang="en-US" altLang="ko-KR" sz="16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외부 메모리 접근은 매우 큰 전력 소모를 야기하므로</a:t>
            </a:r>
            <a:br>
              <a:rPr kumimoji="1"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 </a:t>
            </a:r>
            <a:r>
              <a:rPr kumimoji="1" lang="ko-KR" altLang="en-US" sz="1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온칩</a:t>
            </a:r>
            <a:r>
              <a: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메모리가 크면 일반적으로 지연시간 감소</a:t>
            </a:r>
            <a:r>
              <a:rPr kumimoji="1" lang="en-US" altLang="ko-KR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연산 성능 증가</a:t>
            </a:r>
            <a:endParaRPr kumimoji="1" lang="en-US" altLang="ko-KR" sz="1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온 칩 메모리의 크기를 늘리면</a:t>
            </a:r>
            <a:r>
              <a:rPr lang="en-US" altLang="ko-KR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추가 비용</a:t>
            </a:r>
            <a:r>
              <a:rPr lang="en-US" altLang="ko-KR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칩의 전력 소모 증가 등 발생</a:t>
            </a:r>
            <a:b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따라서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칩 설계 시 성능</a:t>
            </a:r>
            <a:r>
              <a:rPr lang="en-US" altLang="ko-KR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비용</a:t>
            </a:r>
            <a:r>
              <a:rPr lang="en-US" altLang="ko-KR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전력 소모 사이의 균형을 찾는 것이 중요</a:t>
            </a:r>
            <a:endParaRPr kumimoji="1"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14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D1</a:t>
            </a:r>
            <a:r>
              <a:rPr lang="ko-KR" altLang="en-US" sz="14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4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</a:t>
            </a:r>
            <a:r>
              <a:rPr lang="ko-KR" altLang="en-US" sz="14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" altLang="ko-KR" sz="14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MTIA</a:t>
            </a:r>
            <a:r>
              <a:rPr lang="ko-KR" altLang="en-US" sz="14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4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 </a:t>
            </a:r>
            <a:r>
              <a:rPr lang="en" altLang="ko-KR" sz="14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H100</a:t>
            </a:r>
            <a:r>
              <a:rPr lang="ko-KR" altLang="en-US" sz="14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4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</a:t>
            </a:r>
            <a:r>
              <a:rPr lang="ko-KR" altLang="en-US" sz="14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" altLang="ko-KR" sz="14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ATOM</a:t>
            </a:r>
            <a:r>
              <a:rPr lang="ko-KR" altLang="en-US" sz="14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4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</a:t>
            </a:r>
            <a:r>
              <a:rPr lang="ko-KR" altLang="en-US" sz="14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" altLang="ko-KR" sz="14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AB9</a:t>
            </a:r>
            <a:r>
              <a:rPr lang="ko-KR" altLang="en-US" sz="14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4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</a:t>
            </a:r>
            <a:r>
              <a:rPr lang="en" altLang="ko-KR" sz="14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" altLang="ko-KR" sz="1400" b="1" dirty="0" err="1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Warboy</a:t>
            </a:r>
            <a:endParaRPr kumimoji="1" lang="en-US" altLang="ko-KR" sz="1400" b="1" dirty="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6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6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에너지 효율성</a:t>
            </a:r>
            <a:endParaRPr kumimoji="1" lang="en-US" altLang="ko-KR" sz="16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소비 전력 대비 수행 가능한 </a:t>
            </a:r>
            <a:r>
              <a:rPr kumimoji="1" lang="ko-KR" altLang="en-US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연산량</a:t>
            </a: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en-US" altLang="ko-KR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TOPS or TFLOPS per Watt</a:t>
            </a:r>
            <a:r>
              <a:rPr kumimoji="1"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FP16</a:t>
            </a:r>
            <a:endParaRPr kumimoji="1"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14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H100 (2.82)</a:t>
            </a:r>
            <a:r>
              <a:rPr lang="ko-KR" altLang="en-US" sz="14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4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</a:t>
            </a:r>
            <a:r>
              <a:rPr lang="en" altLang="ko-KR" sz="14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AB9 (2.66~1.00) </a:t>
            </a:r>
            <a:r>
              <a:rPr lang="ko-KR" altLang="en-US" sz="14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및 </a:t>
            </a:r>
            <a:r>
              <a:rPr lang="en" altLang="ko-KR" sz="14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X330 (2.45~1.53)</a:t>
            </a:r>
            <a:br>
              <a:rPr lang="en" altLang="ko-KR" sz="14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4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</a:t>
            </a:r>
            <a:r>
              <a:rPr lang="en" altLang="ko-KR" sz="14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MTIA (2.05)</a:t>
            </a:r>
            <a:r>
              <a:rPr lang="en-US" altLang="ko-KR" sz="14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</a:t>
            </a:r>
            <a:r>
              <a:rPr lang="en" altLang="ko-KR" sz="14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D1 (0.91)</a:t>
            </a:r>
            <a:r>
              <a:rPr lang="en-US" altLang="ko-KR" sz="14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</a:t>
            </a:r>
            <a:r>
              <a:rPr lang="en" altLang="ko-KR" sz="14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ATOM (0.53~0.21)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H100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이 높은 전력에도 불구하고 높은 에너지 효율성 달성</a:t>
            </a:r>
            <a:endParaRPr kumimoji="1"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INT8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14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H100 (5.65)</a:t>
            </a:r>
            <a:r>
              <a:rPr lang="ko-KR" altLang="en-US" sz="14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4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</a:t>
            </a:r>
            <a:r>
              <a:rPr lang="ko-KR" altLang="en-US" sz="14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" altLang="ko-KR" sz="14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MTIA (4.10)</a:t>
            </a:r>
            <a:r>
              <a:rPr lang="ko-KR" altLang="en-US" sz="14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4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</a:t>
            </a:r>
            <a:r>
              <a:rPr lang="ko-KR" altLang="en-US" sz="14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" altLang="ko-KR" sz="14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ATOM (2.13~0.85) </a:t>
            </a:r>
            <a:r>
              <a:rPr lang="ko-KR" altLang="en-US" sz="14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및 </a:t>
            </a:r>
            <a:br>
              <a:rPr lang="en-US" altLang="ko-KR" sz="14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" altLang="ko-KR" sz="14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X220 (1.33, 1.28)</a:t>
            </a:r>
            <a:r>
              <a:rPr lang="ko-KR" altLang="en-US" sz="14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4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</a:t>
            </a:r>
            <a:r>
              <a:rPr lang="ko-KR" altLang="en-US" sz="14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" altLang="ko-KR" sz="1400" b="1" dirty="0" err="1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Warboy</a:t>
            </a:r>
            <a:r>
              <a:rPr lang="en" altLang="ko-KR" sz="14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(1.06</a:t>
            </a:r>
            <a:r>
              <a:rPr lang="en-US" altLang="ko-KR" sz="14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14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en-US" altLang="ko-KR" sz="1400" b="1" dirty="0">
              <a:solidFill>
                <a:srgbClr val="0070C0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두 연산 단위에 대해 </a:t>
            </a:r>
            <a:r>
              <a:rPr kumimoji="1" lang="en-US" altLang="ko-KR" sz="14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H100</a:t>
            </a:r>
            <a:r>
              <a:rPr kumimoji="1" lang="ko-KR" altLang="en-US" sz="14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에너지 효율성에서 가장 좋은 성능 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3B7C83-CC7E-B876-4F86-1EFF6F1A96B1}"/>
              </a:ext>
            </a:extLst>
          </p:cNvPr>
          <p:cNvSpPr txBox="1"/>
          <p:nvPr/>
        </p:nvSpPr>
        <p:spPr>
          <a:xfrm>
            <a:off x="9077497" y="631356"/>
            <a:ext cx="2877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*연산 단위가 다르므로 완전히 공정한 비교는 불가</a:t>
            </a:r>
            <a:endParaRPr kumimoji="1" lang="en-US" altLang="ko-KR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가장 많이 지원하는 연산 단위인 </a:t>
            </a:r>
            <a:r>
              <a:rPr kumimoji="1"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FP16</a:t>
            </a:r>
            <a:r>
              <a:rPr kumimoji="1"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 </a:t>
            </a:r>
            <a:r>
              <a:rPr kumimoji="1"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INT8</a:t>
            </a:r>
            <a:r>
              <a:rPr kumimoji="1"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대상으로 비교</a:t>
            </a:r>
            <a:endParaRPr kumimoji="1" lang="en-US" altLang="ko-KR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10A9DF-BD29-5D11-EFA1-EA88F7E640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91"/>
          <a:stretch/>
        </p:blipFill>
        <p:spPr>
          <a:xfrm>
            <a:off x="5782888" y="1063451"/>
            <a:ext cx="6409112" cy="579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25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497EEB-4CCC-C944-E5CE-C1640491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국내외 인공지능 반도체에 대한 향후 연구 방향 제시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8144BB-16A1-FE5D-105E-815E14BC23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550852" cy="5497728"/>
          </a:xfrm>
        </p:spPr>
        <p:txBody>
          <a:bodyPr>
            <a:noAutofit/>
          </a:bodyPr>
          <a:lstStyle/>
          <a:p>
            <a:r>
              <a:rPr kumimoji="1"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인공지능 반도체 아키텍처</a:t>
            </a:r>
            <a:endParaRPr kumimoji="1" lang="en-US" altLang="ko-KR" sz="16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특정 계산에 대한 병렬 처리에 최적화 된 아키텍처를 갖춤으로써 많은 연산을 빠르고 효율적으로 수행할 수 있어야 함</a:t>
            </a:r>
            <a:endParaRPr lang="en-US" altLang="ko-KR" sz="12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12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특정 데이터 타입과 연산 대상이 되는 </a:t>
            </a:r>
            <a:r>
              <a:rPr lang="ko-KR" altLang="en-US" sz="1200" b="1" dirty="0" err="1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텐서의</a:t>
            </a:r>
            <a:r>
              <a:rPr lang="ko-KR" altLang="en-US" sz="12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특징 </a:t>
            </a:r>
            <a:r>
              <a:rPr lang="en-US" altLang="ko-KR" sz="12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en" altLang="ko-KR" sz="12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Density, Sparse </a:t>
            </a:r>
            <a:r>
              <a:rPr lang="ko-KR" altLang="en-US" sz="12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행렬 등</a:t>
            </a:r>
            <a:r>
              <a:rPr lang="en-US" altLang="ko-KR" sz="12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</a:t>
            </a:r>
            <a:r>
              <a:rPr lang="ko-KR" altLang="en-US" sz="12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따라 행렬 곱셈 연산을 가속화 하도록 설계</a:t>
            </a:r>
            <a:br>
              <a:rPr lang="en-US" altLang="ko-KR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2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</a:t>
            </a:r>
            <a:r>
              <a:rPr lang="ko-KR" altLang="en-US" sz="12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 </a:t>
            </a:r>
            <a:r>
              <a:rPr lang="ko-KR" altLang="en-US" sz="12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딥러닝 연산의 대부분을 차지하는 연산이 가속화 되므로 모델의 성능이 크게 개선</a:t>
            </a:r>
            <a:endParaRPr lang="en-US" altLang="ko-KR" sz="1200" b="1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Wingdings" pitchFamily="2" charset="2"/>
            </a:endParaRPr>
          </a:p>
          <a:p>
            <a:pPr lvl="1">
              <a:lnSpc>
                <a:spcPct val="100000"/>
              </a:lnSpc>
            </a:pPr>
            <a:r>
              <a:rPr lang="ko-KR" altLang="en-US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거의 모든 칩에서 통신 과정에서의 오버헤드가 발생하는 경향</a:t>
            </a:r>
            <a:r>
              <a:rPr kumimoji="1" lang="ko-KR" altLang="en-US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존재</a:t>
            </a:r>
            <a:endParaRPr kumimoji="1" lang="en-US" altLang="ko-KR" sz="12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향후에는 컴퓨팅 성능 향상</a:t>
            </a:r>
            <a:r>
              <a:rPr lang="en-US" altLang="ko-KR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소비 전력 최소화</a:t>
            </a:r>
            <a:r>
              <a:rPr lang="en-US" altLang="ko-KR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메모리 대역폭 및 통신 오버헤드 관리 간의 균형을 유지하는 데에 초점 두어야 할 것</a:t>
            </a:r>
            <a:endParaRPr lang="en-US" altLang="ko-KR" sz="12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00000"/>
              </a:lnSpc>
            </a:pPr>
            <a:endParaRPr kumimoji="1" lang="en-US" altLang="ko-KR" sz="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소프트웨어 및 알고리즘 최적화</a:t>
            </a:r>
            <a:endParaRPr kumimoji="1" lang="en-US" altLang="ko-KR" sz="16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lang="ko-KR" altLang="en-US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소프트웨어 및 알고리즘을 최적화하여 인공지능 반도체의 효율성을 향상시킬 수 있음</a:t>
            </a:r>
            <a:endParaRPr kumimoji="1"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lang="ko-KR" altLang="en-US" sz="12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소프트웨어 최적화는 하드웨어의 성능을 최대화하기 위한 소프트웨어 및 알고리즘의 최적화를 의미</a:t>
            </a:r>
            <a:endParaRPr lang="en-US" altLang="ko-KR" sz="1200" b="1" dirty="0">
              <a:solidFill>
                <a:srgbClr val="0070C0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lang="ko-KR" altLang="en-US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특히 앞서 언급한 </a:t>
            </a:r>
            <a:r>
              <a:rPr lang="en" altLang="ko-KR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pruning, quantization, zero value skipping </a:t>
            </a:r>
            <a:r>
              <a:rPr lang="ko-KR" altLang="en-US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등과 같은 기술을 통해 </a:t>
            </a:r>
            <a:r>
              <a:rPr lang="ko-KR" altLang="en-US" sz="12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계산 부하를 줄이고 메모리 사용량과 에너지 소비를 최소화</a:t>
            </a:r>
            <a:endParaRPr lang="en-US" altLang="ko-KR" sz="1200" b="1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lang="ko-KR" altLang="en-US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인공지능 작업을 위한 </a:t>
            </a:r>
            <a:r>
              <a:rPr lang="ko-KR" altLang="en-US" sz="12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명령어 세트 아키텍처 </a:t>
            </a:r>
            <a:r>
              <a:rPr lang="en-US" altLang="ko-KR" sz="12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en" altLang="ko-KR" sz="12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Instruction Set Architecture, ISA)</a:t>
            </a:r>
            <a:r>
              <a:rPr lang="ko-KR" altLang="en-US" sz="12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대한 연구도 필요</a:t>
            </a:r>
            <a:r>
              <a:rPr lang="ko-KR" altLang="en-US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할  듯 함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2"/>
            <a:r>
              <a:rPr lang="ko-KR" altLang="en-US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딥러닝 연산을 제공하는데 </a:t>
            </a:r>
            <a:r>
              <a:rPr lang="ko-KR" altLang="en-US" sz="12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과도한 하드웨어 리소스를 사용</a:t>
            </a:r>
            <a:r>
              <a:rPr lang="ko-KR" altLang="en-US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하도록 하는 경우가 있으므로 명령어 수준에서의 유연성을 확보할 필요가 있음</a:t>
            </a:r>
            <a:endParaRPr lang="en-US" altLang="ko-KR" sz="12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2"/>
            <a:r>
              <a:rPr lang="ko-KR" altLang="en-US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각 모델에 대한 명령어가 아니라 </a:t>
            </a:r>
            <a:r>
              <a:rPr lang="ko-KR" altLang="en-US" sz="12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여러 모델에 대해 범용적</a:t>
            </a:r>
            <a:r>
              <a:rPr lang="ko-KR" altLang="en-US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으로 사용될 수 있다면 더 좋을 것</a:t>
            </a:r>
            <a:endParaRPr lang="en-US" altLang="ko-KR" sz="12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lang="ko-KR" altLang="en-US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이처럼 인공지능 반도체의 효율성 및 고속화를 위해서는 하드웨어 뿐만 아니라 효율적인 소프트웨어 요소들이 뒷받침되어야 함</a:t>
            </a:r>
            <a:r>
              <a:rPr lang="en-US" altLang="ko-KR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</a:p>
          <a:p>
            <a:pPr lvl="1"/>
            <a:endParaRPr kumimoji="1" lang="en-US" altLang="ko-KR" sz="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에너지 효율성 및 고속화를 위한 향후 연구 방향 제시 </a:t>
            </a:r>
            <a:r>
              <a:rPr kumimoji="1"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위의 두 카테고리를 고려</a:t>
            </a:r>
            <a:r>
              <a:rPr kumimoji="1"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kumimoji="1" lang="en-US" altLang="ko-KR" sz="11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kumimoji="1"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딥러닝 알고리즘과 인공지능 반도체 설계의 상호 작용의 극대화함으로써 성능 향상 </a:t>
            </a:r>
            <a:r>
              <a:rPr kumimoji="1"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현재 진행 중이며 지속되어야 함</a:t>
            </a:r>
            <a:r>
              <a:rPr kumimoji="1"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lvl="1"/>
            <a:r>
              <a:rPr lang="ko-KR" altLang="en-US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성능 향상과 더불어 이제는 </a:t>
            </a:r>
            <a:r>
              <a:rPr lang="ko-KR" altLang="en-US" sz="12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에너지를 효율적으로 소모하기 위한 여러 연구들이 필요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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 </a:t>
            </a:r>
            <a:r>
              <a:rPr lang="ko-KR" altLang="en-US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현재 대부분의 인공지능 반도체들이 높은 성능을 목표로 함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</a:t>
            </a:r>
            <a:r>
              <a:rPr lang="en-US" altLang="ko-KR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2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 목적에 맞는 에너지 효율성</a:t>
            </a:r>
            <a:r>
              <a:rPr lang="ko-KR" altLang="en-US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</a:t>
            </a:r>
            <a:r>
              <a:rPr lang="ko-KR" altLang="en-US" sz="1200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갖춰나가야</a:t>
            </a:r>
            <a:r>
              <a:rPr lang="ko-KR" altLang="en-US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할 것</a:t>
            </a:r>
            <a:endParaRPr kumimoji="1"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kumimoji="1" lang="ko-KR" altLang="en-US" sz="12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하드웨어 유연성 확보</a:t>
            </a:r>
            <a:endParaRPr kumimoji="1" lang="en-US" altLang="ko-KR" sz="1200" b="1" dirty="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2"/>
            <a:r>
              <a:rPr lang="ko-KR" altLang="en-US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다양한 딥러닝 작업에 사용할 수 있는 유연성을 갖춘 반도체의 개발과 소프트웨어와의 호환성이 중요</a:t>
            </a:r>
            <a:endParaRPr lang="en-US" altLang="ko-KR" sz="12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2"/>
            <a:r>
              <a:rPr lang="ko-KR" altLang="en-US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레이어 별 연산 제공 및 사용 시간에 따른 최적 연산 재구성 등이 가능한 아키텍처에 대한 연구가 필요할 것</a:t>
            </a:r>
            <a:endParaRPr kumimoji="1"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lang="ko-KR" altLang="en-US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인공지능 작업의 특성상 개인 정보와 같은 민감 데이터를 처리하는 데에 널리 활용되고 있으므로</a:t>
            </a:r>
            <a:r>
              <a:rPr lang="en-US" altLang="ko-KR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보안 및 프라이버시 보호 기능을 내장한 설계 또한 중요</a:t>
            </a:r>
            <a:endParaRPr kumimoji="1" lang="en-US" altLang="ko-KR" sz="12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1724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6A0A3-43D8-0A4D-A765-A49D5AB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Georgia" panose="02040502050405020303" pitchFamily="18" charset="0"/>
                <a:ea typeface="NanumGothic" panose="020D0604000000000000" pitchFamily="34" charset="-127"/>
              </a:rPr>
              <a:t>인공지능 반도체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70D9C0-120F-B5D2-22FD-9A4E4E4E3906}"/>
              </a:ext>
            </a:extLst>
          </p:cNvPr>
          <p:cNvSpPr txBox="1"/>
          <p:nvPr/>
        </p:nvSpPr>
        <p:spPr>
          <a:xfrm>
            <a:off x="411920" y="1117600"/>
            <a:ext cx="11368160" cy="5371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CPU, GPU, NPU (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인공지능 반도체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차이</a:t>
            </a:r>
            <a:endParaRPr kumimoji="1"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크게 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종류가 있음</a:t>
            </a:r>
            <a:endParaRPr kumimoji="1"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GPU (Graphics Processing Unit)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그래픽 계산 위해 설계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벡터 단위 연산을 병렬적으로 수행 가능</a:t>
            </a:r>
            <a:endParaRPr kumimoji="1"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Tensor Cores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NVIDIA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개발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행렬 곱 연산 가속화 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인공지능의 핵심 연산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TPU (Tensor Processing Unit)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Google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개발한 </a:t>
            </a:r>
            <a:r>
              <a:rPr kumimoji="1" lang="ko-KR" altLang="en-US" sz="16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텐서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연산에 최적화된 칩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특히 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TF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함께 사용 시 효율적</a:t>
            </a:r>
            <a:endParaRPr kumimoji="1"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NPU (Neural Processing Unit)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인공지능에 필요한 연산에 특화된 칩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위의 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개의 의미를 내포한다고 봐도 </a:t>
            </a:r>
            <a:r>
              <a:rPr kumimoji="1" lang="ko-KR" altLang="en-US" sz="16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될듯</a:t>
            </a:r>
            <a:b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				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 시스템의 에너지 효율성을 </a:t>
            </a:r>
            <a:r>
              <a:rPr kumimoji="1" lang="ko-KR" altLang="en-US" sz="16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높이는데에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중점 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뒤에서 설명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b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				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딥러닝 연산엔 효율적이나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다른 용도로 사용하기 어려움</a:t>
            </a:r>
            <a:endParaRPr kumimoji="1"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012DCD-501D-B428-CED4-602E7E08E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775684"/>
              </p:ext>
            </p:extLst>
          </p:nvPr>
        </p:nvGraphicFramePr>
        <p:xfrm>
          <a:off x="835414" y="1677264"/>
          <a:ext cx="1268247" cy="12667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2749">
                  <a:extLst>
                    <a:ext uri="{9D8B030D-6E8A-4147-A177-3AD203B41FA5}">
                      <a16:colId xmlns:a16="http://schemas.microsoft.com/office/drawing/2014/main" val="1282503639"/>
                    </a:ext>
                  </a:extLst>
                </a:gridCol>
                <a:gridCol w="422749">
                  <a:extLst>
                    <a:ext uri="{9D8B030D-6E8A-4147-A177-3AD203B41FA5}">
                      <a16:colId xmlns:a16="http://schemas.microsoft.com/office/drawing/2014/main" val="4229409550"/>
                    </a:ext>
                  </a:extLst>
                </a:gridCol>
                <a:gridCol w="422749">
                  <a:extLst>
                    <a:ext uri="{9D8B030D-6E8A-4147-A177-3AD203B41FA5}">
                      <a16:colId xmlns:a16="http://schemas.microsoft.com/office/drawing/2014/main" val="3732187501"/>
                    </a:ext>
                  </a:extLst>
                </a:gridCol>
              </a:tblGrid>
              <a:tr h="42226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821188"/>
                  </a:ext>
                </a:extLst>
              </a:tr>
              <a:tr h="42226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729883"/>
                  </a:ext>
                </a:extLst>
              </a:tr>
              <a:tr h="42226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35106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4F7197C-5027-54D4-637F-C50AAE7ACB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734286"/>
              </p:ext>
            </p:extLst>
          </p:nvPr>
        </p:nvGraphicFramePr>
        <p:xfrm>
          <a:off x="2368172" y="1677264"/>
          <a:ext cx="1268247" cy="12667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2749">
                  <a:extLst>
                    <a:ext uri="{9D8B030D-6E8A-4147-A177-3AD203B41FA5}">
                      <a16:colId xmlns:a16="http://schemas.microsoft.com/office/drawing/2014/main" val="1282503639"/>
                    </a:ext>
                  </a:extLst>
                </a:gridCol>
                <a:gridCol w="422749">
                  <a:extLst>
                    <a:ext uri="{9D8B030D-6E8A-4147-A177-3AD203B41FA5}">
                      <a16:colId xmlns:a16="http://schemas.microsoft.com/office/drawing/2014/main" val="4229409550"/>
                    </a:ext>
                  </a:extLst>
                </a:gridCol>
                <a:gridCol w="422749">
                  <a:extLst>
                    <a:ext uri="{9D8B030D-6E8A-4147-A177-3AD203B41FA5}">
                      <a16:colId xmlns:a16="http://schemas.microsoft.com/office/drawing/2014/main" val="3732187501"/>
                    </a:ext>
                  </a:extLst>
                </a:gridCol>
              </a:tblGrid>
              <a:tr h="42226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7821188"/>
                  </a:ext>
                </a:extLst>
              </a:tr>
              <a:tr h="42226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729883"/>
                  </a:ext>
                </a:extLst>
              </a:tr>
              <a:tr h="42226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351067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CF74434-AB97-5832-9DAE-33A95B920C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496814"/>
              </p:ext>
            </p:extLst>
          </p:nvPr>
        </p:nvGraphicFramePr>
        <p:xfrm>
          <a:off x="3900930" y="1677264"/>
          <a:ext cx="1268247" cy="12667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2749">
                  <a:extLst>
                    <a:ext uri="{9D8B030D-6E8A-4147-A177-3AD203B41FA5}">
                      <a16:colId xmlns:a16="http://schemas.microsoft.com/office/drawing/2014/main" val="1282503639"/>
                    </a:ext>
                  </a:extLst>
                </a:gridCol>
                <a:gridCol w="422749">
                  <a:extLst>
                    <a:ext uri="{9D8B030D-6E8A-4147-A177-3AD203B41FA5}">
                      <a16:colId xmlns:a16="http://schemas.microsoft.com/office/drawing/2014/main" val="4229409550"/>
                    </a:ext>
                  </a:extLst>
                </a:gridCol>
                <a:gridCol w="422749">
                  <a:extLst>
                    <a:ext uri="{9D8B030D-6E8A-4147-A177-3AD203B41FA5}">
                      <a16:colId xmlns:a16="http://schemas.microsoft.com/office/drawing/2014/main" val="3732187501"/>
                    </a:ext>
                  </a:extLst>
                </a:gridCol>
              </a:tblGrid>
              <a:tr h="42226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7821188"/>
                  </a:ext>
                </a:extLst>
              </a:tr>
              <a:tr h="42226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729883"/>
                  </a:ext>
                </a:extLst>
              </a:tr>
              <a:tr h="42226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235106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F6B1FBA-5799-3EA3-AD0A-84FEEFEE61D5}"/>
              </a:ext>
            </a:extLst>
          </p:cNvPr>
          <p:cNvSpPr txBox="1"/>
          <p:nvPr/>
        </p:nvSpPr>
        <p:spPr>
          <a:xfrm>
            <a:off x="954092" y="3059668"/>
            <a:ext cx="1030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Georgia" panose="02040502050405020303" pitchFamily="18" charset="0"/>
              </a:rPr>
              <a:t>CPU</a:t>
            </a:r>
            <a:endParaRPr kumimoji="1" lang="ko-KR" altLang="en-US" dirty="0">
              <a:latin typeface="Georgia" panose="0204050205040502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94E01A-5166-F8F9-1F1F-D8D046ED4E2B}"/>
              </a:ext>
            </a:extLst>
          </p:cNvPr>
          <p:cNvSpPr txBox="1"/>
          <p:nvPr/>
        </p:nvSpPr>
        <p:spPr>
          <a:xfrm>
            <a:off x="2486850" y="3059668"/>
            <a:ext cx="1030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Georgia" panose="02040502050405020303" pitchFamily="18" charset="0"/>
              </a:rPr>
              <a:t>GPU</a:t>
            </a:r>
            <a:endParaRPr kumimoji="1" lang="ko-KR" altLang="en-US" dirty="0">
              <a:latin typeface="Georgia" panose="0204050205040502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749A8E-921C-A952-268A-E94A6B38AAB5}"/>
              </a:ext>
            </a:extLst>
          </p:cNvPr>
          <p:cNvSpPr txBox="1"/>
          <p:nvPr/>
        </p:nvSpPr>
        <p:spPr>
          <a:xfrm>
            <a:off x="4019608" y="3059668"/>
            <a:ext cx="1030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Georgia" panose="02040502050405020303" pitchFamily="18" charset="0"/>
              </a:rPr>
              <a:t>NPU</a:t>
            </a:r>
            <a:endParaRPr kumimoji="1" lang="ko-KR" alt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487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CC3BC6-F0CC-09A1-E0B2-2C0413BA4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결론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C35916-3652-01D7-0ED7-A907540D4B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국내외 인공지능 반도체 연구 동향에 대해 분석한 결과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단순히 높은 연산 속도만이 중요한 것이 아님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8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제공하는 데이터 타입과 전력 소모량 그리고 온 칩 메모리의 크기 등이 전체 연산 효율에 영향을 미침을 확인</a:t>
            </a:r>
            <a:br>
              <a:rPr lang="en-US" altLang="ko-KR" sz="18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현재로서는 </a:t>
            </a:r>
            <a:r>
              <a:rPr lang="en" altLang="ko-KR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NVDIA</a:t>
            </a:r>
            <a:r>
              <a:rPr lang="ko-KR" altLang="en-US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</a:t>
            </a:r>
            <a:r>
              <a:rPr lang="en" altLang="ko-KR" sz="18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H100</a:t>
            </a:r>
            <a:r>
              <a:rPr lang="ko-KR" altLang="en-US" sz="18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여러 요소에서 가장 선두</a:t>
            </a:r>
            <a:br>
              <a:rPr lang="en-US" altLang="ko-KR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" altLang="ko-KR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D1</a:t>
            </a:r>
            <a:r>
              <a:rPr lang="ko-KR" altLang="en-US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이나 </a:t>
            </a:r>
            <a:r>
              <a:rPr lang="en" altLang="ko-KR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AB9</a:t>
            </a:r>
            <a:r>
              <a:rPr lang="ko-KR" altLang="en-US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같은 칩은 특정 목적에 맞게 설계됨</a:t>
            </a:r>
            <a:r>
              <a:rPr lang="en-US" altLang="ko-KR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 </a:t>
            </a:r>
          </a:p>
          <a:p>
            <a:pPr>
              <a:lnSpc>
                <a:spcPct val="150000"/>
              </a:lnSpc>
            </a:pPr>
            <a:endParaRPr lang="en-US" altLang="ko-KR" sz="18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향후에는 </a:t>
            </a:r>
            <a:r>
              <a:rPr lang="ko-KR" altLang="en-US" sz="18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연산 성능 향상과 더불어 목적에 맞는 칩 설계</a:t>
            </a:r>
            <a:r>
              <a:rPr lang="en-US" altLang="ko-KR" sz="18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에너지 효율성 향상</a:t>
            </a:r>
            <a:r>
              <a:rPr lang="en-US" altLang="ko-KR" sz="18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하드웨어 및 소프트웨어 간의 최적화 등에 초점을 맞춘 연구가 진행되어야 할 것</a:t>
            </a:r>
            <a:r>
              <a:rPr lang="ko-KR" altLang="en-US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으로 생각된다</a:t>
            </a:r>
            <a:r>
              <a:rPr lang="en-US" altLang="ko-KR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ko-KR" altLang="en-US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4882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FEBFF1-1B8F-6097-5E2D-E10166244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암호연구회 사전 작업에 관한 질문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30933E-ADAC-6777-050C-1C2CB040F4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메일로 사전 작업한다고 하신 거 지금부터 하면 되나요</a:t>
            </a:r>
            <a:r>
              <a:rPr kumimoji="1"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개인에게는 판매하지 않는다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가격이 아주 아주 비싸다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위의 답변 듣기 위한 작업</a:t>
            </a:r>
          </a:p>
        </p:txBody>
      </p:sp>
    </p:spTree>
    <p:extLst>
      <p:ext uri="{BB962C8B-B14F-4D97-AF65-F5344CB8AC3E}">
        <p14:creationId xmlns:p14="http://schemas.microsoft.com/office/powerpoint/2010/main" val="5972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2566211-7A2C-234C-9DC3-A1D103F1DBDE}"/>
              </a:ext>
            </a:extLst>
          </p:cNvPr>
          <p:cNvSpPr/>
          <p:nvPr/>
        </p:nvSpPr>
        <p:spPr>
          <a:xfrm>
            <a:off x="2783197" y="2082113"/>
            <a:ext cx="6625606" cy="2693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세미나 늦지 않겠습니다</a:t>
            </a:r>
            <a:r>
              <a:rPr kumimoji="1" lang="en-US" altLang="ko-KR" sz="3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endParaRPr kumimoji="1" lang="ko-KR" altLang="en-US" sz="36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9635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8EB94-7944-4948-B10D-FE127783B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Georgia" panose="02040502050405020303" pitchFamily="18" charset="0"/>
                <a:ea typeface="NanumGothic" panose="020D0604000000000000" pitchFamily="34" charset="-127"/>
              </a:rPr>
              <a:t>인공지능 반도체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FB59CD-7C98-8B56-81DC-6FC12F5B8D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일반적인 구조</a:t>
            </a:r>
            <a:endParaRPr kumimoji="1"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연산을 위한 핵심 코어 존재</a:t>
            </a:r>
            <a:endParaRPr kumimoji="1"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온 칩 메모리 </a:t>
            </a:r>
            <a:r>
              <a:rPr kumimoji="1"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kumimoji="1"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연산 대상 데이터들을 올려 두고 빠르게 접근하면서 </a:t>
            </a:r>
            <a:r>
              <a:rPr kumimoji="1" lang="ko-KR" altLang="en-US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행렬곱</a:t>
            </a:r>
            <a:r>
              <a:rPr kumimoji="1"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연산 수행</a:t>
            </a:r>
            <a:endParaRPr kumimoji="1"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I/O Interface :</a:t>
            </a:r>
            <a:r>
              <a:rPr kumimoji="1"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외부 데이터를 가져오는 통로가 됨</a:t>
            </a:r>
            <a:endParaRPr kumimoji="1"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2"/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해당 부분에서 많은 통신 오버헤드 발생하며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이는 실제 딥러닝 연산의 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100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 이상에 가까움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76A9E44-AF5A-328A-E6F9-D12B78B3B4E5}"/>
              </a:ext>
            </a:extLst>
          </p:cNvPr>
          <p:cNvGrpSpPr/>
          <p:nvPr/>
        </p:nvGrpSpPr>
        <p:grpSpPr>
          <a:xfrm>
            <a:off x="4502644" y="4046165"/>
            <a:ext cx="3186711" cy="1357912"/>
            <a:chOff x="3590981" y="980105"/>
            <a:chExt cx="3186711" cy="1357912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A5AD94A-4F90-2A6D-4BB2-F052D113A9FB}"/>
                </a:ext>
              </a:extLst>
            </p:cNvPr>
            <p:cNvSpPr/>
            <p:nvPr/>
          </p:nvSpPr>
          <p:spPr>
            <a:xfrm>
              <a:off x="3590981" y="980105"/>
              <a:ext cx="3186711" cy="826793"/>
            </a:xfrm>
            <a:prstGeom prst="roundRect">
              <a:avLst>
                <a:gd name="adj" fmla="val 2122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b="1" dirty="0">
                  <a:solidFill>
                    <a:schemeClr val="tx1"/>
                  </a:solidFill>
                  <a:latin typeface="Georgia" panose="02040502050405020303" pitchFamily="18" charset="0"/>
                </a:rPr>
                <a:t>NPU</a:t>
              </a:r>
              <a:r>
                <a:rPr kumimoji="1" lang="en-US" altLang="ko-KR" sz="1600" dirty="0">
                  <a:solidFill>
                    <a:schemeClr val="tx1"/>
                  </a:solidFill>
                  <a:latin typeface="Georgia" panose="02040502050405020303" pitchFamily="18" charset="0"/>
                </a:rPr>
                <a:t> (</a:t>
              </a:r>
              <a:r>
                <a:rPr kumimoji="1" lang="en-US" altLang="ko-KR" sz="1600" b="1" dirty="0">
                  <a:solidFill>
                    <a:schemeClr val="tx1"/>
                  </a:solidFill>
                  <a:latin typeface="Georgia" panose="02040502050405020303" pitchFamily="18" charset="0"/>
                </a:rPr>
                <a:t>Processing Core</a:t>
              </a:r>
              <a:r>
                <a:rPr kumimoji="1" lang="en-US" altLang="ko-KR" sz="1600" dirty="0">
                  <a:solidFill>
                    <a:schemeClr val="tx1"/>
                  </a:solidFill>
                  <a:latin typeface="Georgia" panose="02040502050405020303" pitchFamily="18" charset="0"/>
                </a:rPr>
                <a:t>)</a:t>
              </a:r>
              <a:endParaRPr kumimoji="1" lang="ko-KR" altLang="en-US" sz="1600" dirty="0">
                <a:solidFill>
                  <a:schemeClr val="tx1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00B706FB-F0D8-66A8-9459-E3441AF8B2F9}"/>
                </a:ext>
              </a:extLst>
            </p:cNvPr>
            <p:cNvSpPr/>
            <p:nvPr/>
          </p:nvSpPr>
          <p:spPr>
            <a:xfrm>
              <a:off x="3590981" y="1981200"/>
              <a:ext cx="1638073" cy="356817"/>
            </a:xfrm>
            <a:prstGeom prst="roundRect">
              <a:avLst>
                <a:gd name="adj" fmla="val 2122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b="1" dirty="0">
                  <a:solidFill>
                    <a:schemeClr val="tx1"/>
                  </a:solidFill>
                  <a:latin typeface="Georgia" panose="02040502050405020303" pitchFamily="18" charset="0"/>
                </a:rPr>
                <a:t>On-chip</a:t>
              </a:r>
              <a:r>
                <a:rPr kumimoji="1" lang="en-US" altLang="ko-KR" sz="1400" dirty="0">
                  <a:solidFill>
                    <a:schemeClr val="tx1"/>
                  </a:solidFill>
                  <a:latin typeface="Georgia" panose="02040502050405020303" pitchFamily="18" charset="0"/>
                </a:rPr>
                <a:t> Memory</a:t>
              </a:r>
              <a:endParaRPr kumimoji="1" lang="ko-KR" altLang="en-US" sz="1400" dirty="0">
                <a:solidFill>
                  <a:schemeClr val="tx1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5AA9DD3A-7FF7-C1BD-41D6-FF63E312FF4A}"/>
                </a:ext>
              </a:extLst>
            </p:cNvPr>
            <p:cNvSpPr/>
            <p:nvPr/>
          </p:nvSpPr>
          <p:spPr>
            <a:xfrm>
              <a:off x="5324875" y="1981199"/>
              <a:ext cx="1452817" cy="356817"/>
            </a:xfrm>
            <a:prstGeom prst="roundRect">
              <a:avLst>
                <a:gd name="adj" fmla="val 2122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solidFill>
                    <a:schemeClr val="tx1"/>
                  </a:solidFill>
                  <a:latin typeface="Georgia" panose="02040502050405020303" pitchFamily="18" charset="0"/>
                </a:rPr>
                <a:t>I/O Interface</a:t>
              </a:r>
              <a:endParaRPr kumimoji="1" lang="ko-KR" altLang="en-US" sz="1400" dirty="0">
                <a:solidFill>
                  <a:schemeClr val="tx1"/>
                </a:solidFill>
                <a:latin typeface="Georgia" panose="02040502050405020303" pitchFamily="18" charset="0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14DA198D-EC6D-3337-3105-B82A674F164B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V="1">
              <a:off x="4410018" y="1806898"/>
              <a:ext cx="0" cy="1743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036EF6FA-72FE-8E05-272E-0C7528C108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0883" y="1806897"/>
              <a:ext cx="0" cy="1743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2761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8EB94-7944-4948-B10D-FE127783B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Georgia" panose="02040502050405020303" pitchFamily="18" charset="0"/>
                <a:ea typeface="NanumGothic" panose="020D0604000000000000" pitchFamily="34" charset="-127"/>
              </a:rPr>
              <a:t>인공지능 반도체의 주요 특징 </a:t>
            </a:r>
            <a:endParaRPr kumimoji="1"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F1C01AC1-D51E-7806-030B-C9E58DEE44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연산 단위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각 인공지능 반도체는 연산 가능한 단위 및 특화된 연산 단위가 다를 수 있음</a:t>
            </a:r>
            <a:endParaRPr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lang="ko-KR" altLang="en-US" sz="16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딥러닝에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필요한 연산 단위를 제공함으로써 효율적 수행 가능</a:t>
            </a:r>
            <a:endParaRPr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연산 단위에 따라 대량의 데이터에 대한 연산을 수행하므로 인공지능 반도체의 성능 및 효율성을 결정하는 중요 요소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예전 세미나에서 다룬 내용 중에 양자화 라는 개념이 있음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높은 정밀도의 데이터를 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INT8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등의 정수 형태로 </a:t>
            </a:r>
            <a:r>
              <a:rPr lang="ko-KR" altLang="en-US" sz="16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줄여버림으로써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연산을 빠르게 처리</a:t>
            </a:r>
            <a:endParaRPr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이는 추론을 위해 주로 사용됨</a:t>
            </a:r>
            <a:endParaRPr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이처럼 추론에 중점을 두고 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INT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만을 제공하는 칩도 존재</a:t>
            </a:r>
            <a:endParaRPr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2889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8EB94-7944-4948-B10D-FE127783B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Georgia" panose="02040502050405020303" pitchFamily="18" charset="0"/>
                <a:ea typeface="NanumGothic" panose="020D0604000000000000" pitchFamily="34" charset="-127"/>
              </a:rPr>
              <a:t>인공지능 반도체의 주요 특징 </a:t>
            </a:r>
            <a:endParaRPr kumimoji="1"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F1C01AC1-D51E-7806-030B-C9E58DEE44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처리 속도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딥러닝 모델의 학습 및 추론 속도에 직접적 영향을 미침</a:t>
            </a:r>
            <a:b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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뒤에서 언급될 </a:t>
            </a:r>
            <a:r>
              <a:rPr lang="en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TOPS</a:t>
            </a:r>
            <a:r>
              <a:rPr lang="en-US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TFLOPS 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등의 인공지능 반도체의 성능 평가 지표에 영향을 줌</a:t>
            </a:r>
            <a:endParaRPr lang="en-US" altLang="ko-KR" sz="16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endParaRPr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빠른 처리 속도</a:t>
            </a:r>
            <a:b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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 딥러닝 애플리케이션의 반응 속도 향상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,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 실시간 추론 가능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,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 대규모 데이터에 대한 연산 가속화</a:t>
            </a:r>
            <a:endParaRPr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Wingdings" pitchFamily="2" charset="2"/>
            </a:endParaRPr>
          </a:p>
          <a:p>
            <a:pPr lvl="1"/>
            <a:endParaRPr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Wingdings" pitchFamily="2" charset="2"/>
            </a:endParaRPr>
          </a:p>
          <a:p>
            <a:pPr lvl="1"/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특히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!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 대규모 작업이나 실시간 연산이 필요한 작업에서 중요</a:t>
            </a:r>
            <a:endParaRPr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ko-KR" altLang="en-US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4561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8EB94-7944-4948-B10D-FE127783B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Georgia" panose="02040502050405020303" pitchFamily="18" charset="0"/>
                <a:ea typeface="NanumGothic" panose="020D0604000000000000" pitchFamily="34" charset="-127"/>
              </a:rPr>
              <a:t>인공지능 반도체의 주요 특징 </a:t>
            </a:r>
            <a:endParaRPr kumimoji="1"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F1C01AC1-D51E-7806-030B-C9E58DEE44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에너지 효율성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굉장히 중요한 요소</a:t>
            </a:r>
            <a:endParaRPr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endParaRPr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인공지능 반도체가 소비하는 전력 대비 수행 가능한 연산의 양</a:t>
            </a:r>
            <a:endParaRPr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endParaRPr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딥러닝 작업은 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대량의 데이터 처리 및 복잡한 계산이 필요 </a:t>
            </a:r>
            <a:r>
              <a:rPr lang="en-US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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 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고성능을 유지 </a:t>
            </a:r>
            <a:r>
              <a:rPr lang="en-US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+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전력 소비를 최소화 필요</a:t>
            </a:r>
            <a:endParaRPr lang="en-US" altLang="ko-KR" sz="16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endParaRPr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주요 전력 소비 요인 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딥러닝 연산 자체 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+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외부 메모리에 접근하여 필요한 데이터를 칩에 올리는 과정</a:t>
            </a:r>
            <a:endParaRPr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2"/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대학원 수업에서 배웠던 부분인데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외부 메모리에 접근하는 게 실제 연산보다 약 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100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 이상의 전력이 소모된다고 함 </a:t>
            </a:r>
            <a:b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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 따라서 외부 메모리에 접근하는 횟수를 줄일 필요가 있음</a:t>
            </a:r>
            <a:endParaRPr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Wingdings" pitchFamily="2" charset="2"/>
            </a:endParaRPr>
          </a:p>
          <a:p>
            <a:pPr lvl="2"/>
            <a:endParaRPr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따라서 저전력 설계 및 에너지 효율적 연산 알고리즘들이 연구되는 중</a:t>
            </a:r>
            <a:endParaRPr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endParaRPr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특히 에너지 효율적인 연산 알고리즘은 인공지능 반도체의 효율성 개선을 위해 필수적</a:t>
            </a:r>
            <a:endParaRPr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2"/>
            <a:r>
              <a:rPr lang="ko-KR" altLang="en-US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연산량을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줄이면서 정확도를 유지 또는 개선할 수 있어야 함</a:t>
            </a:r>
            <a:endParaRPr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2"/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이를 위해 딥러닝 아키텍처에 대한 연구들도 함께 진행 중</a:t>
            </a:r>
            <a:b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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 이전 세미나에서 했던 내용들인데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,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 </a:t>
            </a:r>
            <a:r>
              <a:rPr lang="ko-KR" altLang="en-US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프루닝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,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 양자화 등의 방법을 통해 연산할 대상 자체를 간소화 하는 방법이 있음</a:t>
            </a:r>
            <a:endParaRPr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3234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8EB94-7944-4948-B10D-FE127783B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Georgia" panose="02040502050405020303" pitchFamily="18" charset="0"/>
                <a:ea typeface="NanumGothic" panose="020D0604000000000000" pitchFamily="34" charset="-127"/>
              </a:rPr>
              <a:t>인공지능 반도체의 주요 특징 </a:t>
            </a:r>
            <a:endParaRPr kumimoji="1"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F1C01AC1-D51E-7806-030B-C9E58DEE44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결론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가장 중요한 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요소 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연산 단위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처리 속도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에너지 효율성</a:t>
            </a:r>
            <a:endParaRPr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endParaRPr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해당 요소들은 딥러닝 시스템의 성능 및 운영 비용에 직접적 영향 미침</a:t>
            </a:r>
            <a:endParaRPr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endParaRPr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따라서 특정 작업에 맞는 인공지능 반도체 선택 시 매우 큰 영향을 미침</a:t>
            </a:r>
            <a:endParaRPr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endParaRPr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물론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해당 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요소 외에도 메모리 용량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설계 유연성 등의 요소들도 고려해야함</a:t>
            </a:r>
            <a:endParaRPr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ko-KR" altLang="en-US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4046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A220E6-ED39-3638-A31C-B609697A4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국내외 인공지능 반도체 개발 동향</a:t>
            </a: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F8072B89-D70C-FBBC-FC0C-0D5E73E0F9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NVIDIA H100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해당 칩에 탑재된 </a:t>
            </a:r>
            <a:r>
              <a:rPr lang="en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Tensor Core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인해 딥러닝 학습 및 추론</a:t>
            </a:r>
            <a:r>
              <a:rPr lang="en-US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고성능 컴퓨팅</a:t>
            </a:r>
            <a:r>
              <a:rPr lang="en-US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컴퓨터 비전 등에 매우 적합</a:t>
            </a:r>
            <a:endParaRPr lang="en-US" altLang="ko-KR" sz="16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" altLang="ko-KR" sz="1600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NVLink</a:t>
            </a:r>
            <a:r>
              <a:rPr lang="en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스위치 시스템을 사용하면 최대 </a:t>
            </a:r>
            <a:r>
              <a:rPr lang="en-US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256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개의 </a:t>
            </a:r>
            <a:r>
              <a:rPr lang="en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H100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연결하여 작업을 가속화 가능</a:t>
            </a:r>
            <a:endParaRPr lang="en-US" altLang="ko-KR" sz="16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특히</a:t>
            </a:r>
            <a:r>
              <a:rPr lang="en-US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딥러닝 작업에 주로 사용되던 </a:t>
            </a:r>
            <a:r>
              <a:rPr lang="en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NVIDIA V100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비해 연산 속도가 </a:t>
            </a:r>
            <a:r>
              <a:rPr lang="en-US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 이상 향상</a:t>
            </a:r>
            <a:br>
              <a:rPr lang="en-US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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 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매개변수가 조 단위인 언어모델을 처리 가능</a:t>
            </a:r>
            <a:endParaRPr lang="en-US" altLang="ko-KR" sz="16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여러 데이터 타입에 대한 연산을 지원하고</a:t>
            </a:r>
            <a:r>
              <a:rPr lang="en-US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모든 데이터 타입에 대해 매우 높은 성능</a:t>
            </a:r>
            <a:endParaRPr lang="en-US" altLang="ko-KR" sz="16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고성능의 실시간 추론 능력을 갖추었으나 이전 세대의 </a:t>
            </a:r>
            <a:r>
              <a:rPr lang="en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GPU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보다 더 많은 전력 </a:t>
            </a:r>
            <a:r>
              <a:rPr lang="en-US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en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W)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소모한다는 단점 존재</a:t>
            </a:r>
            <a:endParaRPr kumimoji="1"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kumimoji="1"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kumimoji="1" lang="ko-KR" altLang="en-US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2393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A220E6-ED39-3638-A31C-B609697A4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국내외 인공지능 반도체 개발 동향</a:t>
            </a: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F8072B89-D70C-FBBC-FC0C-0D5E73E0F9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META MTIA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컨텐츠 추천을 위한 인공지능 모델을 적극적으로 활용 중이며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이를 위한 칩을 설계 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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 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MTIA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대규모 트레이닝 및 추론을 위한 인공지능 가속기 </a:t>
            </a:r>
            <a:r>
              <a:rPr lang="en-US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en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Meta Training and Inference Accelerator</a:t>
            </a:r>
            <a:r>
              <a:rPr lang="en-US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br>
              <a:rPr lang="en-US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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 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칩 하나로 학습과 추론을 모두 처리하게 했다는 점에서 주목받고 있음</a:t>
            </a:r>
            <a:endParaRPr kumimoji="1"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sz="16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Pytorch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구현만 지원하며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해당 프레임워크에 완전히 최적화 되도록 설계됨</a:t>
            </a:r>
            <a:endParaRPr kumimoji="1"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온 칩 메모리가 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128MB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굉장히 크기때문에 </a:t>
            </a:r>
            <a:r>
              <a:rPr lang="ko-KR" altLang="en-US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자주 액세스하는 데이터 및 명령에 대해 더 낮은 대기시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간 소요</a:t>
            </a:r>
            <a:endParaRPr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에너지 효율성이 좋은 칩으로 알려져 있음</a:t>
            </a:r>
            <a:endParaRPr kumimoji="1"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kumimoji="1" lang="ko-KR" altLang="en-US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010692"/>
      </p:ext>
    </p:extLst>
  </p:cSld>
  <p:clrMapOvr>
    <a:masterClrMapping/>
  </p:clrMapOvr>
</p:sld>
</file>

<file path=ppt/theme/theme1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2322</TotalTime>
  <Words>2595</Words>
  <Application>Microsoft Office PowerPoint</Application>
  <PresentationFormat>와이드스크린</PresentationFormat>
  <Paragraphs>238</Paragraphs>
  <Slides>22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Pretendard</vt:lpstr>
      <vt:lpstr>맑은 고딕</vt:lpstr>
      <vt:lpstr>Helvetica</vt:lpstr>
      <vt:lpstr>Georgia</vt:lpstr>
      <vt:lpstr>Arial</vt:lpstr>
      <vt:lpstr>BM JUA OTF</vt:lpstr>
      <vt:lpstr>제목 테마</vt:lpstr>
      <vt:lpstr>국내외 인공지능 반도체에 대한 연구 동향 for 암호연구회</vt:lpstr>
      <vt:lpstr>인공지능 반도체</vt:lpstr>
      <vt:lpstr>인공지능 반도체</vt:lpstr>
      <vt:lpstr>인공지능 반도체의 주요 특징 </vt:lpstr>
      <vt:lpstr>인공지능 반도체의 주요 특징 </vt:lpstr>
      <vt:lpstr>인공지능 반도체의 주요 특징 </vt:lpstr>
      <vt:lpstr>인공지능 반도체의 주요 특징 </vt:lpstr>
      <vt:lpstr>국내외 인공지능 반도체 개발 동향</vt:lpstr>
      <vt:lpstr>국내외 인공지능 반도체 개발 동향</vt:lpstr>
      <vt:lpstr>국내외 인공지능 반도체 개발 동향</vt:lpstr>
      <vt:lpstr>국내외 인공지능 반도체 개발 동향</vt:lpstr>
      <vt:lpstr>국내외 인공지능 반도체 개발 동향</vt:lpstr>
      <vt:lpstr>국내외 인공지능 반도체 개발 동향</vt:lpstr>
      <vt:lpstr>국내외 인공지능 반도체 개발 동향</vt:lpstr>
      <vt:lpstr>국내외 인공지능 반도체 개발 동향</vt:lpstr>
      <vt:lpstr>국내외 인공지능 반도체에 대한 비교 분석</vt:lpstr>
      <vt:lpstr>국내외 인공지능 반도체에 대한 비교 분석</vt:lpstr>
      <vt:lpstr>국내외 인공지능 반도체에 대한 비교 분석</vt:lpstr>
      <vt:lpstr>국내외 인공지능 반도체에 대한 향후 연구 방향 제시</vt:lpstr>
      <vt:lpstr>결론</vt:lpstr>
      <vt:lpstr>암호연구회 사전 작업에 관한 질문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김현지</cp:lastModifiedBy>
  <cp:revision>392</cp:revision>
  <dcterms:created xsi:type="dcterms:W3CDTF">2019-03-05T04:29:07Z</dcterms:created>
  <dcterms:modified xsi:type="dcterms:W3CDTF">2024-02-22T11:07:45Z</dcterms:modified>
</cp:coreProperties>
</file>